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60" r:id="rId2"/>
    <p:sldId id="290" r:id="rId3"/>
    <p:sldId id="291" r:id="rId4"/>
    <p:sldId id="302" r:id="rId5"/>
    <p:sldId id="303" r:id="rId6"/>
    <p:sldId id="298" r:id="rId7"/>
    <p:sldId id="304" r:id="rId8"/>
    <p:sldId id="296" r:id="rId9"/>
    <p:sldId id="262" r:id="rId10"/>
    <p:sldId id="263" r:id="rId11"/>
    <p:sldId id="268" r:id="rId12"/>
    <p:sldId id="269" r:id="rId13"/>
    <p:sldId id="270" r:id="rId14"/>
    <p:sldId id="306" r:id="rId15"/>
    <p:sldId id="307" r:id="rId16"/>
    <p:sldId id="308" r:id="rId17"/>
    <p:sldId id="309" r:id="rId18"/>
    <p:sldId id="310" r:id="rId19"/>
    <p:sldId id="311" r:id="rId20"/>
    <p:sldId id="312" r:id="rId21"/>
    <p:sldId id="314" r:id="rId22"/>
    <p:sldId id="315" r:id="rId23"/>
    <p:sldId id="316" r:id="rId24"/>
    <p:sldId id="317" r:id="rId25"/>
    <p:sldId id="324" r:id="rId26"/>
    <p:sldId id="321" r:id="rId27"/>
    <p:sldId id="322" r:id="rId28"/>
    <p:sldId id="323" r:id="rId2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39" autoAdjust="0"/>
    <p:restoredTop sz="62853" autoAdjust="0"/>
  </p:normalViewPr>
  <p:slideViewPr>
    <p:cSldViewPr snapToGrid="0">
      <p:cViewPr varScale="1">
        <p:scale>
          <a:sx n="56" d="100"/>
          <a:sy n="56" d="100"/>
        </p:scale>
        <p:origin x="1661" y="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4B00335-CE07-41F7-B123-461D0FFBC711}" type="datetimeFigureOut">
              <a:rPr lang="it-IT" smtClean="0"/>
              <a:pPr/>
              <a:t>11/04/2019</a:t>
            </a:fld>
            <a:endParaRPr lang="it-IT"/>
          </a:p>
        </p:txBody>
      </p:sp>
      <p:sp>
        <p:nvSpPr>
          <p:cNvPr id="4" name="Segnaposto immagine diapositiva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9428584"/>
            <a:ext cx="2945659" cy="496332"/>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50443" y="9428584"/>
            <a:ext cx="2945659" cy="496332"/>
          </a:xfrm>
          <a:prstGeom prst="rect">
            <a:avLst/>
          </a:prstGeom>
        </p:spPr>
        <p:txBody>
          <a:bodyPr vert="horz" lIns="91440" tIns="45720" rIns="91440" bIns="45720" rtlCol="0" anchor="b"/>
          <a:lstStyle>
            <a:lvl1pPr algn="r">
              <a:defRPr sz="1200"/>
            </a:lvl1pPr>
          </a:lstStyle>
          <a:p>
            <a:fld id="{075A3FC5-171F-4EF4-A71E-6E00FAC96179}" type="slidenum">
              <a:rPr lang="it-IT" smtClean="0"/>
              <a:pPr/>
              <a:t>‹N›</a:t>
            </a:fld>
            <a:endParaRPr lang="it-IT"/>
          </a:p>
        </p:txBody>
      </p:sp>
    </p:spTree>
    <p:extLst>
      <p:ext uri="{BB962C8B-B14F-4D97-AF65-F5344CB8AC3E}">
        <p14:creationId xmlns:p14="http://schemas.microsoft.com/office/powerpoint/2010/main" val="893361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latin typeface="+mn-lt"/>
                <a:ea typeface="+mn-ea"/>
                <a:cs typeface="+mn-cs"/>
              </a:rPr>
              <a:t>Hello everybody, my task here is basically to introduce my co-editors who have been working at this joint presentation also on my behalf. As some of you know, I’ve had some health issues in the past couple of months, and this is in fact my first public, work-related venture. I’ve been doing very little at home during this time, but Laura and Laurie just would not let me work on this presentation, or rather, they had the slides and everything ready already, always one step ahead as usual.  </a:t>
            </a:r>
            <a:endParaRPr lang="it-IT"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Before leaving the floor to Laura, I would just like to point out that the word TAIL in the title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is not just an acronym for Translation and Interpreting for language learners, but it is also of course a wordplay on the homophones tail/tale, that is, the volume follows from the lessons learnt from Anna, Daniela and Guy, </a:t>
            </a:r>
            <a:r>
              <a:rPr lang="en-US" sz="1200" u="sng" kern="1200" dirty="0" smtClean="0">
                <a:solidFill>
                  <a:schemeClr val="tx1"/>
                </a:solidFill>
                <a:latin typeface="+mn-lt"/>
                <a:ea typeface="+mn-ea"/>
                <a:cs typeface="+mn-cs"/>
              </a:rPr>
              <a:t>and</a:t>
            </a:r>
            <a:r>
              <a:rPr lang="en-US" sz="1200" kern="1200" dirty="0" smtClean="0">
                <a:solidFill>
                  <a:schemeClr val="tx1"/>
                </a:solidFill>
                <a:latin typeface="+mn-lt"/>
                <a:ea typeface="+mn-ea"/>
                <a:cs typeface="+mn-cs"/>
              </a:rPr>
              <a:t> also tells a story of a long and productive intellectual partnership</a:t>
            </a:r>
            <a:endParaRPr lang="it-IT" sz="1200" kern="1200" dirty="0" smtClean="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a:t>
            </a:fld>
            <a:endParaRPr lang="it-IT"/>
          </a:p>
        </p:txBody>
      </p:sp>
    </p:spTree>
    <p:extLst>
      <p:ext uri="{BB962C8B-B14F-4D97-AF65-F5344CB8AC3E}">
        <p14:creationId xmlns:p14="http://schemas.microsoft.com/office/powerpoint/2010/main" val="125027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a:t>
            </a:r>
            <a:r>
              <a:rPr lang="it-IT" baseline="0" dirty="0" smtClean="0"/>
              <a:t> </a:t>
            </a:r>
            <a:r>
              <a:rPr lang="it-IT" baseline="0" dirty="0" err="1" smtClean="0"/>
              <a:t>papers</a:t>
            </a:r>
            <a:r>
              <a:rPr lang="it-IT" baseline="0" dirty="0" smtClean="0"/>
              <a:t> </a:t>
            </a:r>
            <a:r>
              <a:rPr lang="it-IT" baseline="0" dirty="0" err="1" smtClean="0"/>
              <a:t>you</a:t>
            </a:r>
            <a:r>
              <a:rPr lang="it-IT" baseline="0" dirty="0" smtClean="0"/>
              <a:t> </a:t>
            </a:r>
            <a:r>
              <a:rPr lang="it-IT" baseline="0" dirty="0" err="1" smtClean="0"/>
              <a:t>see</a:t>
            </a:r>
            <a:r>
              <a:rPr lang="it-IT" baseline="0" dirty="0" smtClean="0"/>
              <a:t> </a:t>
            </a:r>
            <a:r>
              <a:rPr lang="it-IT" baseline="0" dirty="0" err="1" smtClean="0"/>
              <a:t>here</a:t>
            </a:r>
            <a:r>
              <a:rPr lang="it-IT" baseline="0" dirty="0" smtClean="0"/>
              <a:t> are </a:t>
            </a:r>
            <a:r>
              <a:rPr lang="it-IT" baseline="0" dirty="0" err="1" smtClean="0"/>
              <a:t>all</a:t>
            </a:r>
            <a:r>
              <a:rPr lang="it-IT" baseline="0" dirty="0" smtClean="0"/>
              <a:t> </a:t>
            </a:r>
            <a:r>
              <a:rPr lang="it-IT" baseline="0" dirty="0" err="1" smtClean="0"/>
              <a:t>based</a:t>
            </a:r>
            <a:r>
              <a:rPr lang="it-IT" baseline="0" dirty="0" smtClean="0"/>
              <a:t> on </a:t>
            </a:r>
            <a:r>
              <a:rPr lang="it-IT" baseline="0" dirty="0" err="1" smtClean="0"/>
              <a:t>transcripts</a:t>
            </a:r>
            <a:r>
              <a:rPr lang="it-IT" baseline="0" dirty="0" smtClean="0"/>
              <a:t> of audio or video clips. The first </a:t>
            </a:r>
            <a:r>
              <a:rPr lang="it-IT" baseline="0" dirty="0" err="1" smtClean="0"/>
              <a:t>two</a:t>
            </a:r>
            <a:r>
              <a:rPr lang="it-IT" baseline="0" dirty="0" smtClean="0"/>
              <a:t> are on conference </a:t>
            </a:r>
            <a:r>
              <a:rPr lang="it-IT" baseline="0" dirty="0" err="1" smtClean="0"/>
              <a:t>interpreting</a:t>
            </a:r>
            <a:r>
              <a:rPr lang="it-IT" baseline="0" dirty="0" smtClean="0"/>
              <a:t>, the </a:t>
            </a:r>
            <a:r>
              <a:rPr lang="it-IT" baseline="0" dirty="0" err="1" smtClean="0"/>
              <a:t>others</a:t>
            </a:r>
            <a:r>
              <a:rPr lang="it-IT" baseline="0" dirty="0" smtClean="0"/>
              <a:t> deal with </a:t>
            </a:r>
            <a:r>
              <a:rPr lang="it-IT" baseline="0" dirty="0" err="1" smtClean="0"/>
              <a:t>dialogue</a:t>
            </a:r>
            <a:r>
              <a:rPr lang="it-IT" baseline="0" dirty="0" smtClean="0"/>
              <a:t> </a:t>
            </a:r>
            <a:r>
              <a:rPr lang="it-IT" baseline="0" dirty="0" err="1" smtClean="0"/>
              <a:t>interpreting</a:t>
            </a:r>
            <a:r>
              <a:rPr lang="it-IT" baseline="0" dirty="0" smtClean="0"/>
              <a:t>. </a:t>
            </a:r>
            <a:r>
              <a:rPr lang="en-US" sz="1200" b="0" i="0" kern="1200" dirty="0" smtClean="0">
                <a:solidFill>
                  <a:schemeClr val="tx1"/>
                </a:solidFill>
                <a:effectLst/>
                <a:latin typeface="+mn-lt"/>
                <a:ea typeface="+mn-ea"/>
                <a:cs typeface="+mn-cs"/>
              </a:rPr>
              <a:t>They offer reflections on how to integrate observation of authentic transcripts into teaching/learning activities in order to more actively involve students </a:t>
            </a:r>
            <a:r>
              <a:rPr lang="it-IT" sz="1200" b="0" i="0" kern="1200" dirty="0" smtClean="0">
                <a:solidFill>
                  <a:schemeClr val="tx1"/>
                </a:solidFill>
                <a:effectLst/>
                <a:latin typeface="+mn-lt"/>
                <a:ea typeface="+mn-ea"/>
                <a:cs typeface="+mn-cs"/>
              </a:rPr>
              <a:t>in the </a:t>
            </a:r>
            <a:r>
              <a:rPr lang="it-IT" sz="1200" b="0" i="0" kern="1200" dirty="0" err="1" smtClean="0">
                <a:solidFill>
                  <a:schemeClr val="tx1"/>
                </a:solidFill>
                <a:effectLst/>
                <a:latin typeface="+mn-lt"/>
                <a:ea typeface="+mn-ea"/>
                <a:cs typeface="+mn-cs"/>
              </a:rPr>
              <a:t>learning</a:t>
            </a:r>
            <a:r>
              <a:rPr lang="it-IT" sz="1200" b="0" i="0" kern="1200" dirty="0" smtClean="0">
                <a:solidFill>
                  <a:schemeClr val="tx1"/>
                </a:solidFill>
                <a:effectLst/>
                <a:latin typeface="+mn-lt"/>
                <a:ea typeface="+mn-ea"/>
                <a:cs typeface="+mn-cs"/>
              </a:rPr>
              <a:t> </a:t>
            </a:r>
            <a:r>
              <a:rPr lang="it-IT" sz="1200" b="0" i="0" kern="1200" dirty="0" err="1" smtClean="0">
                <a:solidFill>
                  <a:schemeClr val="tx1"/>
                </a:solidFill>
                <a:effectLst/>
                <a:latin typeface="+mn-lt"/>
                <a:ea typeface="+mn-ea"/>
                <a:cs typeface="+mn-cs"/>
              </a:rPr>
              <a:t>process</a:t>
            </a:r>
            <a:r>
              <a:rPr lang="en-US" sz="1200" b="0" i="0" kern="1200" dirty="0" smtClean="0">
                <a:solidFill>
                  <a:schemeClr val="tx1"/>
                </a:solidFill>
                <a:effectLst/>
                <a:latin typeface="+mn-lt"/>
                <a:ea typeface="+mn-ea"/>
                <a:cs typeface="+mn-cs"/>
              </a:rPr>
              <a:t>.</a:t>
            </a:r>
            <a:r>
              <a:rPr lang="it-IT" baseline="0" dirty="0" smtClean="0"/>
              <a:t> </a:t>
            </a:r>
            <a:r>
              <a:rPr lang="it-IT" baseline="0" dirty="0" err="1" smtClean="0"/>
              <a:t>As</a:t>
            </a:r>
            <a:r>
              <a:rPr lang="it-IT" baseline="0" dirty="0" smtClean="0"/>
              <a:t> I </a:t>
            </a:r>
            <a:r>
              <a:rPr lang="it-IT" baseline="0" dirty="0" err="1" smtClean="0"/>
              <a:t>mentioned</a:t>
            </a:r>
            <a:r>
              <a:rPr lang="it-IT" baseline="0" dirty="0" smtClean="0"/>
              <a:t>, </a:t>
            </a:r>
            <a:r>
              <a:rPr lang="it-IT" baseline="0" dirty="0" err="1" smtClean="0"/>
              <a:t>showing</a:t>
            </a:r>
            <a:r>
              <a:rPr lang="it-IT" baseline="0" dirty="0" smtClean="0"/>
              <a:t> </a:t>
            </a:r>
            <a:r>
              <a:rPr lang="it-IT" baseline="0" dirty="0" err="1" smtClean="0"/>
              <a:t>what</a:t>
            </a:r>
            <a:r>
              <a:rPr lang="it-IT" baseline="0" dirty="0" smtClean="0"/>
              <a:t> </a:t>
            </a:r>
            <a:r>
              <a:rPr lang="it-IT" baseline="0" dirty="0" err="1" smtClean="0"/>
              <a:t>occurs</a:t>
            </a:r>
            <a:r>
              <a:rPr lang="it-IT" baseline="0" dirty="0" smtClean="0"/>
              <a:t> </a:t>
            </a:r>
            <a:r>
              <a:rPr lang="it-IT" baseline="0" dirty="0" err="1" smtClean="0"/>
              <a:t>does</a:t>
            </a:r>
            <a:r>
              <a:rPr lang="it-IT" baseline="0" dirty="0" smtClean="0"/>
              <a:t> </a:t>
            </a:r>
            <a:r>
              <a:rPr lang="it-IT" baseline="0" dirty="0" err="1" smtClean="0"/>
              <a:t>not</a:t>
            </a:r>
            <a:r>
              <a:rPr lang="it-IT" baseline="0" dirty="0" smtClean="0"/>
              <a:t> </a:t>
            </a:r>
            <a:r>
              <a:rPr lang="it-IT" baseline="0" dirty="0" err="1" smtClean="0"/>
              <a:t>make</a:t>
            </a:r>
            <a:r>
              <a:rPr lang="it-IT" baseline="0" dirty="0" smtClean="0"/>
              <a:t> </a:t>
            </a:r>
            <a:r>
              <a:rPr lang="it-IT" baseline="0" dirty="0" err="1" smtClean="0"/>
              <a:t>occurrences</a:t>
            </a:r>
            <a:r>
              <a:rPr lang="it-IT" baseline="0" dirty="0" smtClean="0"/>
              <a:t> </a:t>
            </a:r>
            <a:r>
              <a:rPr lang="it-IT" baseline="0" dirty="0" err="1" smtClean="0"/>
              <a:t>learnt</a:t>
            </a:r>
            <a:r>
              <a:rPr lang="it-IT" baseline="0" dirty="0" smtClean="0"/>
              <a:t>. So </a:t>
            </a:r>
            <a:r>
              <a:rPr lang="it-IT" baseline="0" dirty="0" err="1" smtClean="0"/>
              <a:t>our</a:t>
            </a:r>
            <a:r>
              <a:rPr lang="it-IT" baseline="0" dirty="0" smtClean="0"/>
              <a:t> </a:t>
            </a:r>
            <a:r>
              <a:rPr lang="it-IT" baseline="0" dirty="0" err="1" smtClean="0"/>
              <a:t>attempt</a:t>
            </a:r>
            <a:r>
              <a:rPr lang="it-IT" baseline="0" dirty="0" smtClean="0"/>
              <a:t> </a:t>
            </a:r>
            <a:r>
              <a:rPr lang="it-IT" baseline="0" dirty="0" err="1" smtClean="0"/>
              <a:t>here</a:t>
            </a:r>
            <a:r>
              <a:rPr lang="it-IT" baseline="0" dirty="0" smtClean="0"/>
              <a:t> </a:t>
            </a:r>
            <a:r>
              <a:rPr lang="it-IT" baseline="0" dirty="0" err="1" smtClean="0"/>
              <a:t>is</a:t>
            </a:r>
            <a:r>
              <a:rPr lang="it-IT" baseline="0" dirty="0" smtClean="0"/>
              <a:t> to </a:t>
            </a:r>
            <a:r>
              <a:rPr lang="it-IT" baseline="0" dirty="0" err="1" smtClean="0"/>
              <a:t>suggest</a:t>
            </a:r>
            <a:r>
              <a:rPr lang="it-IT" baseline="0" dirty="0" smtClean="0"/>
              <a:t> </a:t>
            </a:r>
            <a:r>
              <a:rPr lang="it-IT" baseline="0" dirty="0" err="1" smtClean="0"/>
              <a:t>activities</a:t>
            </a:r>
            <a:r>
              <a:rPr lang="it-IT" baseline="0" dirty="0" smtClean="0"/>
              <a:t> </a:t>
            </a:r>
            <a:r>
              <a:rPr lang="it-IT" baseline="0" dirty="0" err="1" smtClean="0"/>
              <a:t>that</a:t>
            </a:r>
            <a:r>
              <a:rPr lang="it-IT" baseline="0" dirty="0" smtClean="0"/>
              <a:t> </a:t>
            </a:r>
            <a:r>
              <a:rPr lang="it-IT" baseline="0" dirty="0" err="1" smtClean="0"/>
              <a:t>give</a:t>
            </a:r>
            <a:r>
              <a:rPr lang="it-IT" baseline="0" dirty="0" smtClean="0"/>
              <a:t> the </a:t>
            </a:r>
            <a:r>
              <a:rPr lang="it-IT" baseline="0" dirty="0" err="1" smtClean="0"/>
              <a:t>students</a:t>
            </a:r>
            <a:r>
              <a:rPr lang="it-IT" baseline="0" dirty="0" smtClean="0"/>
              <a:t> </a:t>
            </a:r>
            <a:r>
              <a:rPr lang="it-IT" baseline="0" dirty="0" err="1" smtClean="0"/>
              <a:t>opportunities</a:t>
            </a:r>
            <a:r>
              <a:rPr lang="it-IT" baseline="0" dirty="0" smtClean="0"/>
              <a:t> to </a:t>
            </a:r>
            <a:r>
              <a:rPr lang="it-IT" baseline="0" dirty="0" err="1" smtClean="0"/>
              <a:t>interact</a:t>
            </a:r>
            <a:r>
              <a:rPr lang="it-IT" baseline="0" dirty="0" smtClean="0"/>
              <a:t> with the data, for </a:t>
            </a:r>
            <a:r>
              <a:rPr lang="it-IT" baseline="0" dirty="0" err="1" smtClean="0"/>
              <a:t>instance</a:t>
            </a:r>
            <a:r>
              <a:rPr lang="it-IT" baseline="0" dirty="0" smtClean="0"/>
              <a:t> by </a:t>
            </a:r>
            <a:r>
              <a:rPr lang="it-IT" baseline="0" dirty="0" err="1" smtClean="0"/>
              <a:t>comparing</a:t>
            </a:r>
            <a:r>
              <a:rPr lang="it-IT" baseline="0" dirty="0" smtClean="0"/>
              <a:t> </a:t>
            </a:r>
            <a:r>
              <a:rPr lang="it-IT" baseline="0" dirty="0" err="1" smtClean="0"/>
              <a:t>their</a:t>
            </a:r>
            <a:r>
              <a:rPr lang="it-IT" baseline="0" dirty="0" smtClean="0"/>
              <a:t> production to </a:t>
            </a:r>
            <a:r>
              <a:rPr lang="it-IT" baseline="0" dirty="0" err="1" smtClean="0"/>
              <a:t>that</a:t>
            </a:r>
            <a:r>
              <a:rPr lang="it-IT" baseline="0" dirty="0" smtClean="0"/>
              <a:t> of </a:t>
            </a:r>
            <a:r>
              <a:rPr lang="it-IT" baseline="0" dirty="0" err="1" smtClean="0"/>
              <a:t>interpreters</a:t>
            </a:r>
            <a:r>
              <a:rPr lang="it-IT" baseline="0" dirty="0" smtClean="0"/>
              <a:t> in the data, </a:t>
            </a:r>
            <a:r>
              <a:rPr lang="it-IT" baseline="0" dirty="0" err="1" smtClean="0"/>
              <a:t>not</a:t>
            </a:r>
            <a:r>
              <a:rPr lang="it-IT" baseline="0" dirty="0" smtClean="0"/>
              <a:t> </a:t>
            </a:r>
            <a:r>
              <a:rPr lang="it-IT" baseline="0" dirty="0" err="1" smtClean="0"/>
              <a:t>necessarily</a:t>
            </a:r>
            <a:r>
              <a:rPr lang="it-IT" baseline="0" dirty="0" smtClean="0"/>
              <a:t> </a:t>
            </a:r>
            <a:r>
              <a:rPr lang="it-IT" baseline="0" dirty="0" err="1" smtClean="0"/>
              <a:t>professional</a:t>
            </a:r>
            <a:r>
              <a:rPr lang="it-IT" baseline="0" dirty="0" smtClean="0"/>
              <a:t> </a:t>
            </a:r>
            <a:r>
              <a:rPr lang="it-IT" baseline="0" dirty="0" err="1" smtClean="0"/>
              <a:t>interpreters</a:t>
            </a:r>
            <a:r>
              <a:rPr lang="it-IT" baseline="0" dirty="0" smtClean="0"/>
              <a:t>.</a:t>
            </a:r>
          </a:p>
          <a:p>
            <a:endParaRPr lang="it-IT" baseline="0" dirty="0" smtClean="0"/>
          </a:p>
          <a:p>
            <a:r>
              <a:rPr lang="it-IT" baseline="0" dirty="0" smtClean="0"/>
              <a:t>The </a:t>
            </a:r>
            <a:r>
              <a:rPr lang="it-IT" baseline="0" dirty="0" err="1" smtClean="0"/>
              <a:t>papers</a:t>
            </a:r>
            <a:r>
              <a:rPr lang="it-IT" baseline="0" dirty="0" smtClean="0"/>
              <a:t> </a:t>
            </a:r>
            <a:r>
              <a:rPr lang="it-IT" baseline="0" dirty="0" err="1" smtClean="0"/>
              <a:t>contain</a:t>
            </a:r>
            <a:r>
              <a:rPr lang="it-IT" baseline="0" dirty="0" smtClean="0"/>
              <a:t> </a:t>
            </a:r>
            <a:r>
              <a:rPr lang="it-IT" baseline="0" dirty="0" err="1" smtClean="0"/>
              <a:t>reflections</a:t>
            </a:r>
            <a:r>
              <a:rPr lang="it-IT" baseline="0" dirty="0" smtClean="0"/>
              <a:t> on </a:t>
            </a:r>
            <a:r>
              <a:rPr lang="it-IT" baseline="0" dirty="0" err="1" smtClean="0"/>
              <a:t>evaluation</a:t>
            </a:r>
            <a:r>
              <a:rPr lang="it-IT" baseline="0" dirty="0" smtClean="0"/>
              <a:t>, for </a:t>
            </a:r>
            <a:r>
              <a:rPr lang="it-IT" baseline="0" dirty="0" err="1" smtClean="0"/>
              <a:t>instance</a:t>
            </a:r>
            <a:r>
              <a:rPr lang="it-IT" baseline="0" dirty="0" smtClean="0"/>
              <a:t> by </a:t>
            </a:r>
            <a:r>
              <a:rPr lang="it-IT" baseline="0" dirty="0" err="1" smtClean="0"/>
              <a:t>putting</a:t>
            </a:r>
            <a:r>
              <a:rPr lang="it-IT" baseline="0" dirty="0" smtClean="0"/>
              <a:t> </a:t>
            </a:r>
            <a:r>
              <a:rPr lang="it-IT" baseline="0" dirty="0" err="1" smtClean="0"/>
              <a:t>students</a:t>
            </a:r>
            <a:r>
              <a:rPr lang="it-IT" baseline="0" dirty="0" smtClean="0"/>
              <a:t>’ </a:t>
            </a:r>
            <a:r>
              <a:rPr lang="it-IT" baseline="0" dirty="0" err="1" smtClean="0"/>
              <a:t>evaluation</a:t>
            </a:r>
            <a:r>
              <a:rPr lang="it-IT" baseline="0" dirty="0" smtClean="0"/>
              <a:t> in </a:t>
            </a:r>
            <a:r>
              <a:rPr lang="it-IT" baseline="0" dirty="0" err="1" smtClean="0"/>
              <a:t>their</a:t>
            </a:r>
            <a:r>
              <a:rPr lang="it-IT" baseline="0" dirty="0" smtClean="0"/>
              <a:t> </a:t>
            </a:r>
            <a:r>
              <a:rPr lang="it-IT" baseline="0" dirty="0" err="1" smtClean="0"/>
              <a:t>own</a:t>
            </a:r>
            <a:r>
              <a:rPr lang="it-IT" baseline="0" dirty="0" smtClean="0"/>
              <a:t> </a:t>
            </a:r>
            <a:r>
              <a:rPr lang="it-IT" baseline="0" dirty="0" err="1" smtClean="0"/>
              <a:t>hands</a:t>
            </a:r>
            <a:r>
              <a:rPr lang="it-IT" baseline="0" dirty="0" smtClean="0"/>
              <a:t>. </a:t>
            </a:r>
            <a:r>
              <a:rPr lang="it-IT" baseline="0" dirty="0" err="1" smtClean="0"/>
              <a:t>This</a:t>
            </a:r>
            <a:r>
              <a:rPr lang="it-IT" baseline="0" dirty="0" smtClean="0"/>
              <a:t> </a:t>
            </a:r>
            <a:r>
              <a:rPr lang="it-IT" baseline="0" dirty="0" err="1" smtClean="0"/>
              <a:t>is</a:t>
            </a:r>
            <a:r>
              <a:rPr lang="it-IT" baseline="0" dirty="0" smtClean="0"/>
              <a:t> </a:t>
            </a:r>
            <a:r>
              <a:rPr lang="it-IT" baseline="0" dirty="0" err="1" smtClean="0"/>
              <a:t>shown</a:t>
            </a:r>
            <a:r>
              <a:rPr lang="it-IT" baseline="0" dirty="0" smtClean="0"/>
              <a:t> in </a:t>
            </a:r>
            <a:r>
              <a:rPr lang="it-IT" baseline="0" dirty="0" err="1" smtClean="0"/>
              <a:t>Mariachiara’s</a:t>
            </a:r>
            <a:r>
              <a:rPr lang="it-IT" baseline="0" dirty="0" smtClean="0"/>
              <a:t> </a:t>
            </a:r>
            <a:r>
              <a:rPr lang="it-IT" baseline="0" dirty="0" err="1" smtClean="0"/>
              <a:t>paper</a:t>
            </a:r>
            <a:r>
              <a:rPr lang="it-IT" baseline="0" dirty="0" smtClean="0"/>
              <a:t> for </a:t>
            </a:r>
            <a:r>
              <a:rPr lang="it-IT" baseline="0" dirty="0" err="1" smtClean="0"/>
              <a:t>instance</a:t>
            </a:r>
            <a:r>
              <a:rPr lang="it-IT" baseline="0" dirty="0" smtClean="0"/>
              <a:t>. Caterina </a:t>
            </a:r>
            <a:r>
              <a:rPr lang="it-IT" baseline="0" dirty="0" err="1" smtClean="0"/>
              <a:t>also</a:t>
            </a:r>
            <a:r>
              <a:rPr lang="it-IT" baseline="0" dirty="0" smtClean="0"/>
              <a:t> </a:t>
            </a:r>
            <a:r>
              <a:rPr lang="it-IT" baseline="0" dirty="0" err="1" smtClean="0"/>
              <a:t>suggests</a:t>
            </a:r>
            <a:r>
              <a:rPr lang="it-IT" baseline="0" dirty="0" smtClean="0"/>
              <a:t> </a:t>
            </a:r>
            <a:r>
              <a:rPr lang="it-IT" baseline="0" dirty="0" err="1" smtClean="0"/>
              <a:t>that</a:t>
            </a:r>
            <a:r>
              <a:rPr lang="it-IT" baseline="0" dirty="0" smtClean="0"/>
              <a:t> </a:t>
            </a:r>
            <a:r>
              <a:rPr lang="it-IT" baseline="0" dirty="0" err="1" smtClean="0"/>
              <a:t>students</a:t>
            </a:r>
            <a:r>
              <a:rPr lang="it-IT" baseline="0" dirty="0" smtClean="0"/>
              <a:t> can be </a:t>
            </a:r>
            <a:r>
              <a:rPr lang="it-IT" baseline="0" dirty="0" err="1" smtClean="0"/>
              <a:t>given</a:t>
            </a:r>
            <a:r>
              <a:rPr lang="it-IT" baseline="0" dirty="0" smtClean="0"/>
              <a:t> </a:t>
            </a:r>
            <a:r>
              <a:rPr lang="it-IT" baseline="0" dirty="0" err="1" smtClean="0"/>
              <a:t>opportunities</a:t>
            </a:r>
            <a:r>
              <a:rPr lang="it-IT" baseline="0" dirty="0" smtClean="0"/>
              <a:t> to </a:t>
            </a:r>
            <a:r>
              <a:rPr lang="it-IT" baseline="0" dirty="0" err="1" smtClean="0"/>
              <a:t>reflect</a:t>
            </a:r>
            <a:r>
              <a:rPr lang="it-IT" baseline="0" dirty="0" smtClean="0"/>
              <a:t> on the </a:t>
            </a:r>
            <a:r>
              <a:rPr lang="it-IT" baseline="0" dirty="0" err="1" smtClean="0"/>
              <a:t>meaning</a:t>
            </a:r>
            <a:r>
              <a:rPr lang="it-IT" baseline="0" dirty="0" smtClean="0"/>
              <a:t> and use of </a:t>
            </a:r>
            <a:r>
              <a:rPr lang="it-IT" baseline="0" dirty="0" err="1" smtClean="0"/>
              <a:t>prosody</a:t>
            </a:r>
            <a:r>
              <a:rPr lang="it-IT" baseline="0" dirty="0" smtClean="0"/>
              <a:t> to </a:t>
            </a:r>
            <a:r>
              <a:rPr lang="it-IT" baseline="0" dirty="0" err="1" smtClean="0"/>
              <a:t>convey</a:t>
            </a:r>
            <a:r>
              <a:rPr lang="it-IT" baseline="0" dirty="0" smtClean="0"/>
              <a:t> </a:t>
            </a:r>
            <a:r>
              <a:rPr lang="it-IT" baseline="0" dirty="0" err="1" smtClean="0"/>
              <a:t>meaning</a:t>
            </a:r>
            <a:r>
              <a:rPr lang="it-IT" baseline="0" dirty="0" smtClean="0"/>
              <a:t> and </a:t>
            </a:r>
            <a:r>
              <a:rPr lang="it-IT" baseline="0" dirty="0" err="1" smtClean="0"/>
              <a:t>then</a:t>
            </a:r>
            <a:r>
              <a:rPr lang="it-IT" baseline="0" dirty="0" smtClean="0"/>
              <a:t> </a:t>
            </a:r>
            <a:r>
              <a:rPr lang="it-IT" baseline="0" dirty="0" err="1" smtClean="0"/>
              <a:t>evaluate</a:t>
            </a:r>
            <a:r>
              <a:rPr lang="it-IT" baseline="0" dirty="0" smtClean="0"/>
              <a:t> </a:t>
            </a:r>
            <a:r>
              <a:rPr lang="it-IT" baseline="0" dirty="0" err="1" smtClean="0"/>
              <a:t>their</a:t>
            </a:r>
            <a:r>
              <a:rPr lang="it-IT" baseline="0" dirty="0" smtClean="0"/>
              <a:t> use of </a:t>
            </a:r>
            <a:r>
              <a:rPr lang="it-IT" baseline="0" dirty="0" err="1" smtClean="0"/>
              <a:t>prosody</a:t>
            </a:r>
            <a:r>
              <a:rPr lang="it-IT" baseline="0" dirty="0" smtClean="0"/>
              <a:t> </a:t>
            </a:r>
            <a:r>
              <a:rPr lang="it-IT" baseline="0" dirty="0" err="1" smtClean="0"/>
              <a:t>along</a:t>
            </a:r>
            <a:r>
              <a:rPr lang="it-IT" baseline="0" dirty="0" smtClean="0"/>
              <a:t> </a:t>
            </a:r>
            <a:r>
              <a:rPr lang="it-IT" baseline="0" dirty="0" err="1" smtClean="0"/>
              <a:t>these</a:t>
            </a:r>
            <a:r>
              <a:rPr lang="it-IT" baseline="0" dirty="0" smtClean="0"/>
              <a:t> </a:t>
            </a:r>
            <a:r>
              <a:rPr lang="it-IT" baseline="0" dirty="0" err="1" smtClean="0"/>
              <a:t>lines</a:t>
            </a:r>
            <a:r>
              <a:rPr lang="it-IT" baseline="0" dirty="0" smtClean="0"/>
              <a:t>. </a:t>
            </a:r>
          </a:p>
          <a:p>
            <a:endParaRPr lang="it-IT" baseline="0" dirty="0" smtClean="0"/>
          </a:p>
          <a:p>
            <a:r>
              <a:rPr lang="it-IT" baseline="0" dirty="0" smtClean="0"/>
              <a:t>The </a:t>
            </a:r>
            <a:r>
              <a:rPr lang="it-IT" baseline="0" dirty="0" err="1" smtClean="0"/>
              <a:t>problem</a:t>
            </a:r>
            <a:r>
              <a:rPr lang="it-IT" baseline="0" dirty="0" smtClean="0"/>
              <a:t> of </a:t>
            </a:r>
            <a:r>
              <a:rPr lang="it-IT" baseline="0" dirty="0" err="1" smtClean="0"/>
              <a:t>selecting</a:t>
            </a:r>
            <a:r>
              <a:rPr lang="it-IT" baseline="0" dirty="0" smtClean="0"/>
              <a:t> </a:t>
            </a:r>
            <a:r>
              <a:rPr lang="it-IT" baseline="0" dirty="0" err="1" smtClean="0"/>
              <a:t>which</a:t>
            </a:r>
            <a:r>
              <a:rPr lang="it-IT" baseline="0" dirty="0" smtClean="0"/>
              <a:t> data, </a:t>
            </a:r>
            <a:r>
              <a:rPr lang="it-IT" baseline="0" dirty="0" err="1" smtClean="0"/>
              <a:t>which</a:t>
            </a:r>
            <a:r>
              <a:rPr lang="it-IT" baseline="0" dirty="0" smtClean="0"/>
              <a:t> </a:t>
            </a:r>
            <a:r>
              <a:rPr lang="it-IT" baseline="0" dirty="0" err="1" smtClean="0"/>
              <a:t>sequences</a:t>
            </a:r>
            <a:r>
              <a:rPr lang="it-IT" baseline="0" dirty="0" smtClean="0"/>
              <a:t> and </a:t>
            </a:r>
            <a:r>
              <a:rPr lang="it-IT" baseline="0" dirty="0" err="1" smtClean="0"/>
              <a:t>what</a:t>
            </a:r>
            <a:r>
              <a:rPr lang="it-IT" baseline="0" dirty="0" smtClean="0"/>
              <a:t> to look </a:t>
            </a:r>
            <a:r>
              <a:rPr lang="it-IT" baseline="0" dirty="0" err="1" smtClean="0"/>
              <a:t>at</a:t>
            </a:r>
            <a:r>
              <a:rPr lang="it-IT" baseline="0" dirty="0" smtClean="0"/>
              <a:t> in the </a:t>
            </a:r>
            <a:r>
              <a:rPr lang="it-IT" baseline="0" dirty="0" err="1" smtClean="0"/>
              <a:t>sequences</a:t>
            </a:r>
            <a:r>
              <a:rPr lang="it-IT" baseline="0" dirty="0" smtClean="0"/>
              <a:t> to </a:t>
            </a:r>
            <a:r>
              <a:rPr lang="it-IT" baseline="0" dirty="0" err="1" smtClean="0"/>
              <a:t>analyse</a:t>
            </a:r>
            <a:r>
              <a:rPr lang="it-IT" baseline="0" dirty="0" smtClean="0"/>
              <a:t> with the </a:t>
            </a:r>
            <a:r>
              <a:rPr lang="it-IT" baseline="0" dirty="0" err="1" smtClean="0"/>
              <a:t>students</a:t>
            </a:r>
            <a:r>
              <a:rPr lang="it-IT" baseline="0" dirty="0" smtClean="0"/>
              <a:t> </a:t>
            </a:r>
            <a:r>
              <a:rPr lang="it-IT" baseline="0" dirty="0" err="1" smtClean="0"/>
              <a:t>is</a:t>
            </a:r>
            <a:r>
              <a:rPr lang="it-IT" baseline="0" dirty="0" smtClean="0"/>
              <a:t> </a:t>
            </a:r>
            <a:r>
              <a:rPr lang="it-IT" baseline="0" dirty="0" err="1" smtClean="0"/>
              <a:t>posed</a:t>
            </a:r>
            <a:r>
              <a:rPr lang="it-IT" baseline="0" dirty="0" smtClean="0"/>
              <a:t> in Elena and </a:t>
            </a:r>
            <a:r>
              <a:rPr lang="it-IT" baseline="0" dirty="0" err="1" smtClean="0"/>
              <a:t>Sergio’s</a:t>
            </a:r>
            <a:r>
              <a:rPr lang="it-IT" baseline="0" dirty="0" smtClean="0"/>
              <a:t> </a:t>
            </a:r>
            <a:r>
              <a:rPr lang="it-IT" baseline="0" dirty="0" err="1" smtClean="0"/>
              <a:t>paper</a:t>
            </a:r>
            <a:r>
              <a:rPr lang="it-IT" baseline="0" dirty="0" smtClean="0"/>
              <a:t>, </a:t>
            </a:r>
            <a:r>
              <a:rPr lang="it-IT" baseline="0" dirty="0" err="1" smtClean="0"/>
              <a:t>who</a:t>
            </a:r>
            <a:r>
              <a:rPr lang="it-IT" baseline="0" dirty="0" smtClean="0"/>
              <a:t> </a:t>
            </a:r>
            <a:r>
              <a:rPr lang="it-IT" baseline="0" dirty="0" err="1" smtClean="0"/>
              <a:t>also</a:t>
            </a:r>
            <a:r>
              <a:rPr lang="it-IT" baseline="0" dirty="0" smtClean="0"/>
              <a:t> </a:t>
            </a:r>
            <a:r>
              <a:rPr lang="it-IT" baseline="0" dirty="0" err="1" smtClean="0"/>
              <a:t>suggest</a:t>
            </a:r>
            <a:r>
              <a:rPr lang="it-IT" baseline="0" dirty="0" smtClean="0"/>
              <a:t> </a:t>
            </a:r>
            <a:r>
              <a:rPr lang="it-IT" baseline="0" dirty="0" err="1" smtClean="0"/>
              <a:t>that</a:t>
            </a:r>
            <a:r>
              <a:rPr lang="it-IT" baseline="0" dirty="0" smtClean="0"/>
              <a:t> an </a:t>
            </a:r>
            <a:r>
              <a:rPr lang="it-IT" baseline="0" dirty="0" err="1" smtClean="0"/>
              <a:t>interesting</a:t>
            </a:r>
            <a:r>
              <a:rPr lang="it-IT" baseline="0" dirty="0" smtClean="0"/>
              <a:t> </a:t>
            </a:r>
            <a:r>
              <a:rPr lang="it-IT" baseline="0" dirty="0" err="1" smtClean="0"/>
              <a:t>type</a:t>
            </a:r>
            <a:r>
              <a:rPr lang="it-IT" baseline="0" dirty="0" smtClean="0"/>
              <a:t> of </a:t>
            </a:r>
            <a:r>
              <a:rPr lang="it-IT" baseline="0" dirty="0" err="1" smtClean="0"/>
              <a:t>sequence</a:t>
            </a:r>
            <a:r>
              <a:rPr lang="it-IT" baseline="0" dirty="0" smtClean="0"/>
              <a:t> for the </a:t>
            </a:r>
            <a:r>
              <a:rPr lang="it-IT" baseline="0" dirty="0" err="1" smtClean="0"/>
              <a:t>students</a:t>
            </a:r>
            <a:r>
              <a:rPr lang="it-IT" baseline="0" dirty="0" smtClean="0"/>
              <a:t> to </a:t>
            </a:r>
            <a:r>
              <a:rPr lang="it-IT" baseline="0" dirty="0" err="1" smtClean="0"/>
              <a:t>discuss</a:t>
            </a:r>
            <a:r>
              <a:rPr lang="it-IT" baseline="0" dirty="0" smtClean="0"/>
              <a:t> </a:t>
            </a:r>
            <a:r>
              <a:rPr lang="it-IT" baseline="0" dirty="0" err="1" smtClean="0"/>
              <a:t>is</a:t>
            </a:r>
            <a:r>
              <a:rPr lang="it-IT" baseline="0" dirty="0" smtClean="0"/>
              <a:t> the so </a:t>
            </a:r>
            <a:r>
              <a:rPr lang="it-IT" baseline="0" dirty="0" err="1" smtClean="0"/>
              <a:t>called</a:t>
            </a:r>
            <a:r>
              <a:rPr lang="it-IT" baseline="0" dirty="0" smtClean="0"/>
              <a:t> «</a:t>
            </a:r>
            <a:r>
              <a:rPr lang="it-IT" baseline="0" dirty="0" err="1" smtClean="0"/>
              <a:t>dyadic</a:t>
            </a:r>
            <a:r>
              <a:rPr lang="it-IT" baseline="0" dirty="0" smtClean="0"/>
              <a:t> </a:t>
            </a:r>
            <a:r>
              <a:rPr lang="it-IT" baseline="0" dirty="0" err="1" smtClean="0"/>
              <a:t>sequence</a:t>
            </a:r>
            <a:r>
              <a:rPr lang="it-IT" baseline="0" dirty="0" smtClean="0"/>
              <a:t>», </a:t>
            </a:r>
            <a:r>
              <a:rPr lang="it-IT" baseline="0" dirty="0" err="1" smtClean="0"/>
              <a:t>when</a:t>
            </a:r>
            <a:r>
              <a:rPr lang="it-IT" baseline="0" dirty="0" smtClean="0"/>
              <a:t> </a:t>
            </a:r>
            <a:r>
              <a:rPr lang="it-IT" baseline="0" dirty="0" err="1" smtClean="0"/>
              <a:t>interpreters</a:t>
            </a:r>
            <a:r>
              <a:rPr lang="it-IT" baseline="0" dirty="0" smtClean="0"/>
              <a:t> open side </a:t>
            </a:r>
            <a:r>
              <a:rPr lang="it-IT" baseline="0" dirty="0" err="1" smtClean="0"/>
              <a:t>sequences</a:t>
            </a:r>
            <a:r>
              <a:rPr lang="it-IT" baseline="0" dirty="0" smtClean="0"/>
              <a:t> in </a:t>
            </a:r>
            <a:r>
              <a:rPr lang="it-IT" baseline="0" dirty="0" err="1" smtClean="0"/>
              <a:t>interaction</a:t>
            </a:r>
            <a:r>
              <a:rPr lang="it-IT" baseline="0" dirty="0" smtClean="0"/>
              <a:t> </a:t>
            </a:r>
            <a:r>
              <a:rPr lang="it-IT" baseline="0" dirty="0" err="1" smtClean="0"/>
              <a:t>talking</a:t>
            </a:r>
            <a:r>
              <a:rPr lang="it-IT" baseline="0" dirty="0" smtClean="0"/>
              <a:t> with </a:t>
            </a:r>
            <a:r>
              <a:rPr lang="it-IT" baseline="0" dirty="0" err="1" smtClean="0"/>
              <a:t>one</a:t>
            </a:r>
            <a:r>
              <a:rPr lang="it-IT" baseline="0" dirty="0" smtClean="0"/>
              <a:t> </a:t>
            </a:r>
            <a:r>
              <a:rPr lang="it-IT" baseline="0" dirty="0" err="1" smtClean="0"/>
              <a:t>paricipant</a:t>
            </a:r>
            <a:r>
              <a:rPr lang="it-IT" baseline="0" dirty="0" smtClean="0"/>
              <a:t> </a:t>
            </a:r>
            <a:r>
              <a:rPr lang="it-IT" baseline="0" dirty="0" err="1" smtClean="0"/>
              <a:t>only</a:t>
            </a:r>
            <a:r>
              <a:rPr lang="it-IT" baseline="0" dirty="0" smtClean="0"/>
              <a:t>. </a:t>
            </a:r>
          </a:p>
          <a:p>
            <a:endParaRPr lang="it-IT" baseline="0" dirty="0" smtClean="0"/>
          </a:p>
          <a:p>
            <a:r>
              <a:rPr lang="it-IT" baseline="0" dirty="0" smtClean="0"/>
              <a:t>The </a:t>
            </a:r>
            <a:r>
              <a:rPr lang="it-IT" baseline="0" dirty="0" err="1" smtClean="0"/>
              <a:t>problem</a:t>
            </a:r>
            <a:r>
              <a:rPr lang="it-IT" baseline="0" dirty="0" smtClean="0"/>
              <a:t> of </a:t>
            </a:r>
            <a:r>
              <a:rPr lang="it-IT" baseline="0" dirty="0" err="1" smtClean="0"/>
              <a:t>dyadic</a:t>
            </a:r>
            <a:r>
              <a:rPr lang="it-IT" baseline="0" dirty="0" smtClean="0"/>
              <a:t> </a:t>
            </a:r>
            <a:r>
              <a:rPr lang="it-IT" baseline="0" dirty="0" err="1" smtClean="0"/>
              <a:t>sequences</a:t>
            </a:r>
            <a:r>
              <a:rPr lang="it-IT" baseline="0" dirty="0" smtClean="0"/>
              <a:t> </a:t>
            </a:r>
            <a:r>
              <a:rPr lang="it-IT" baseline="0" dirty="0" err="1" smtClean="0"/>
              <a:t>is</a:t>
            </a:r>
            <a:r>
              <a:rPr lang="it-IT" baseline="0" dirty="0" smtClean="0"/>
              <a:t> </a:t>
            </a:r>
            <a:r>
              <a:rPr lang="it-IT" baseline="0" dirty="0" err="1" smtClean="0"/>
              <a:t>posed</a:t>
            </a:r>
            <a:r>
              <a:rPr lang="it-IT" baseline="0" dirty="0" smtClean="0"/>
              <a:t> in Anna Claudia </a:t>
            </a:r>
            <a:r>
              <a:rPr lang="it-IT" baseline="0" dirty="0" err="1" smtClean="0"/>
              <a:t>Ticca’s</a:t>
            </a:r>
            <a:r>
              <a:rPr lang="it-IT" baseline="0" dirty="0" smtClean="0"/>
              <a:t> </a:t>
            </a:r>
            <a:r>
              <a:rPr lang="it-IT" baseline="0" dirty="0" err="1" smtClean="0"/>
              <a:t>paper</a:t>
            </a:r>
            <a:r>
              <a:rPr lang="it-IT" baseline="0" dirty="0" smtClean="0"/>
              <a:t> </a:t>
            </a:r>
            <a:r>
              <a:rPr lang="it-IT" baseline="0" dirty="0" err="1" smtClean="0"/>
              <a:t>too</a:t>
            </a:r>
            <a:r>
              <a:rPr lang="it-IT" baseline="0" dirty="0" smtClean="0"/>
              <a:t>. Here </a:t>
            </a:r>
            <a:r>
              <a:rPr lang="it-IT" baseline="0" dirty="0" err="1" smtClean="0"/>
              <a:t>she</a:t>
            </a:r>
            <a:r>
              <a:rPr lang="it-IT" baseline="0" dirty="0" smtClean="0"/>
              <a:t> </a:t>
            </a:r>
            <a:r>
              <a:rPr lang="it-IT" baseline="0" dirty="0" err="1" smtClean="0"/>
              <a:t>looks</a:t>
            </a:r>
            <a:r>
              <a:rPr lang="it-IT" baseline="0" dirty="0" smtClean="0"/>
              <a:t> </a:t>
            </a:r>
            <a:r>
              <a:rPr lang="it-IT" baseline="0" dirty="0" err="1" smtClean="0"/>
              <a:t>at</a:t>
            </a:r>
            <a:r>
              <a:rPr lang="it-IT" baseline="0" dirty="0" smtClean="0"/>
              <a:t> </a:t>
            </a:r>
            <a:r>
              <a:rPr lang="it-IT" baseline="0" dirty="0" err="1" smtClean="0"/>
              <a:t>therapy</a:t>
            </a:r>
            <a:r>
              <a:rPr lang="it-IT" baseline="0" dirty="0" smtClean="0"/>
              <a:t> sessions with </a:t>
            </a:r>
            <a:r>
              <a:rPr lang="it-IT" baseline="0" dirty="0" err="1" smtClean="0"/>
              <a:t>refugees</a:t>
            </a:r>
            <a:r>
              <a:rPr lang="it-IT" baseline="0" dirty="0" smtClean="0"/>
              <a:t> and the </a:t>
            </a:r>
            <a:r>
              <a:rPr lang="it-IT" baseline="0" dirty="0" err="1" smtClean="0"/>
              <a:t>problem</a:t>
            </a:r>
            <a:r>
              <a:rPr lang="it-IT" baseline="0" dirty="0" smtClean="0"/>
              <a:t> of </a:t>
            </a:r>
            <a:r>
              <a:rPr lang="it-IT" baseline="0" dirty="0" err="1" smtClean="0"/>
              <a:t>rendering</a:t>
            </a:r>
            <a:r>
              <a:rPr lang="it-IT" baseline="0" dirty="0" smtClean="0"/>
              <a:t> the </a:t>
            </a:r>
            <a:r>
              <a:rPr lang="it-IT" baseline="0" dirty="0" err="1" smtClean="0"/>
              <a:t>therapist’s</a:t>
            </a:r>
            <a:r>
              <a:rPr lang="it-IT" baseline="0" dirty="0" smtClean="0"/>
              <a:t> </a:t>
            </a:r>
            <a:r>
              <a:rPr lang="it-IT" baseline="0" dirty="0" err="1" smtClean="0"/>
              <a:t>questions</a:t>
            </a:r>
            <a:r>
              <a:rPr lang="it-IT" baseline="0" dirty="0" smtClean="0"/>
              <a:t>. </a:t>
            </a:r>
            <a:r>
              <a:rPr lang="it-IT" baseline="0" dirty="0" err="1" smtClean="0"/>
              <a:t>She</a:t>
            </a:r>
            <a:r>
              <a:rPr lang="it-IT" baseline="0" dirty="0" smtClean="0"/>
              <a:t> </a:t>
            </a:r>
            <a:r>
              <a:rPr lang="it-IT" baseline="0" dirty="0" err="1" smtClean="0"/>
              <a:t>observes</a:t>
            </a:r>
            <a:r>
              <a:rPr lang="it-IT" baseline="0" dirty="0" smtClean="0"/>
              <a:t> </a:t>
            </a:r>
            <a:r>
              <a:rPr lang="it-IT" baseline="0" dirty="0" err="1" smtClean="0"/>
              <a:t>that</a:t>
            </a:r>
            <a:r>
              <a:rPr lang="it-IT" baseline="0" dirty="0" smtClean="0"/>
              <a:t> </a:t>
            </a:r>
            <a:r>
              <a:rPr lang="it-IT" baseline="0" dirty="0" err="1" smtClean="0"/>
              <a:t>while</a:t>
            </a:r>
            <a:r>
              <a:rPr lang="it-IT" baseline="0" dirty="0" smtClean="0"/>
              <a:t> in </a:t>
            </a:r>
            <a:r>
              <a:rPr lang="it-IT" baseline="0" dirty="0" err="1" smtClean="0"/>
              <a:t>other</a:t>
            </a:r>
            <a:r>
              <a:rPr lang="it-IT" baseline="0" dirty="0" smtClean="0"/>
              <a:t> </a:t>
            </a:r>
            <a:r>
              <a:rPr lang="it-IT" baseline="0" dirty="0" err="1" smtClean="0"/>
              <a:t>medical</a:t>
            </a:r>
            <a:r>
              <a:rPr lang="it-IT" baseline="0" dirty="0" smtClean="0"/>
              <a:t> </a:t>
            </a:r>
            <a:r>
              <a:rPr lang="it-IT" baseline="0" dirty="0" err="1" smtClean="0"/>
              <a:t>settings</a:t>
            </a:r>
            <a:r>
              <a:rPr lang="it-IT" baseline="0" dirty="0" smtClean="0"/>
              <a:t>, </a:t>
            </a:r>
            <a:r>
              <a:rPr lang="it-IT" baseline="0" dirty="0" err="1" smtClean="0"/>
              <a:t>intepreters</a:t>
            </a:r>
            <a:r>
              <a:rPr lang="it-IT" baseline="0" dirty="0" smtClean="0"/>
              <a:t> </a:t>
            </a:r>
            <a:r>
              <a:rPr lang="it-IT" baseline="0" dirty="0" err="1" smtClean="0"/>
              <a:t>speak</a:t>
            </a:r>
            <a:r>
              <a:rPr lang="it-IT" baseline="0" dirty="0" smtClean="0"/>
              <a:t> with the </a:t>
            </a:r>
            <a:r>
              <a:rPr lang="it-IT" baseline="0" dirty="0" err="1" smtClean="0"/>
              <a:t>patients</a:t>
            </a:r>
            <a:r>
              <a:rPr lang="it-IT" baseline="0" dirty="0" smtClean="0"/>
              <a:t> alone </a:t>
            </a:r>
            <a:r>
              <a:rPr lang="it-IT" baseline="0" dirty="0" err="1" smtClean="0"/>
              <a:t>briefly</a:t>
            </a:r>
            <a:r>
              <a:rPr lang="it-IT" baseline="0" dirty="0" smtClean="0"/>
              <a:t>, in </a:t>
            </a:r>
            <a:r>
              <a:rPr lang="it-IT" baseline="0" dirty="0" err="1" smtClean="0"/>
              <a:t>their</a:t>
            </a:r>
            <a:r>
              <a:rPr lang="it-IT" baseline="0" dirty="0" smtClean="0"/>
              <a:t> </a:t>
            </a:r>
            <a:r>
              <a:rPr lang="it-IT" baseline="0" dirty="0" err="1" smtClean="0"/>
              <a:t>language</a:t>
            </a:r>
            <a:r>
              <a:rPr lang="it-IT" baseline="0" dirty="0" smtClean="0"/>
              <a:t> to </a:t>
            </a:r>
            <a:r>
              <a:rPr lang="it-IT" baseline="0" dirty="0" err="1" smtClean="0"/>
              <a:t>make</a:t>
            </a:r>
            <a:r>
              <a:rPr lang="it-IT" baseline="0" dirty="0" smtClean="0"/>
              <a:t> the </a:t>
            </a:r>
            <a:r>
              <a:rPr lang="it-IT" baseline="0" dirty="0" err="1" smtClean="0"/>
              <a:t>sense</a:t>
            </a:r>
            <a:r>
              <a:rPr lang="it-IT" baseline="0" dirty="0" smtClean="0"/>
              <a:t> of the </a:t>
            </a:r>
            <a:r>
              <a:rPr lang="it-IT" baseline="0" dirty="0" err="1" smtClean="0"/>
              <a:t>question</a:t>
            </a:r>
            <a:r>
              <a:rPr lang="it-IT" baseline="0" dirty="0" smtClean="0"/>
              <a:t> </a:t>
            </a:r>
            <a:r>
              <a:rPr lang="it-IT" baseline="0" dirty="0" err="1" smtClean="0"/>
              <a:t>clear</a:t>
            </a:r>
            <a:r>
              <a:rPr lang="it-IT" baseline="0" dirty="0" smtClean="0"/>
              <a:t>, </a:t>
            </a:r>
            <a:r>
              <a:rPr lang="it-IT" baseline="0" dirty="0" err="1" smtClean="0"/>
              <a:t>this</a:t>
            </a:r>
            <a:r>
              <a:rPr lang="it-IT" baseline="0" dirty="0" smtClean="0"/>
              <a:t> </a:t>
            </a:r>
            <a:r>
              <a:rPr lang="it-IT" baseline="0" dirty="0" err="1" smtClean="0"/>
              <a:t>cannot</a:t>
            </a:r>
            <a:r>
              <a:rPr lang="it-IT" baseline="0" dirty="0" smtClean="0"/>
              <a:t> be the case in </a:t>
            </a:r>
            <a:r>
              <a:rPr lang="it-IT" baseline="0" dirty="0" err="1" smtClean="0"/>
              <a:t>therapy</a:t>
            </a:r>
            <a:r>
              <a:rPr lang="it-IT" baseline="0" dirty="0" smtClean="0"/>
              <a:t> sessions and </a:t>
            </a:r>
            <a:r>
              <a:rPr lang="it-IT" baseline="0" dirty="0" err="1" smtClean="0"/>
              <a:t>here</a:t>
            </a:r>
            <a:r>
              <a:rPr lang="it-IT" baseline="0" dirty="0" smtClean="0"/>
              <a:t> a </a:t>
            </a:r>
            <a:r>
              <a:rPr lang="it-IT" baseline="0" dirty="0" err="1" smtClean="0"/>
              <a:t>close</a:t>
            </a:r>
            <a:r>
              <a:rPr lang="it-IT" baseline="0" dirty="0" smtClean="0"/>
              <a:t> </a:t>
            </a:r>
            <a:r>
              <a:rPr lang="it-IT" baseline="0" dirty="0" err="1" smtClean="0"/>
              <a:t>collaboration</a:t>
            </a:r>
            <a:r>
              <a:rPr lang="it-IT" baseline="0" dirty="0" smtClean="0"/>
              <a:t> </a:t>
            </a:r>
            <a:r>
              <a:rPr lang="it-IT" baseline="0" dirty="0" err="1" smtClean="0"/>
              <a:t>between</a:t>
            </a:r>
            <a:r>
              <a:rPr lang="it-IT" baseline="0" dirty="0" smtClean="0"/>
              <a:t> the </a:t>
            </a:r>
            <a:r>
              <a:rPr lang="it-IT" baseline="0" dirty="0" err="1" smtClean="0"/>
              <a:t>therapist</a:t>
            </a:r>
            <a:r>
              <a:rPr lang="it-IT" baseline="0" dirty="0" smtClean="0"/>
              <a:t> and the </a:t>
            </a:r>
            <a:r>
              <a:rPr lang="it-IT" baseline="0" dirty="0" err="1" smtClean="0"/>
              <a:t>interpreter</a:t>
            </a:r>
            <a:r>
              <a:rPr lang="it-IT" baseline="0" dirty="0" smtClean="0"/>
              <a:t> </a:t>
            </a:r>
            <a:r>
              <a:rPr lang="it-IT" baseline="0" dirty="0" err="1" smtClean="0"/>
              <a:t>needs</a:t>
            </a:r>
            <a:r>
              <a:rPr lang="it-IT" baseline="0" dirty="0" smtClean="0"/>
              <a:t> to be </a:t>
            </a:r>
            <a:r>
              <a:rPr lang="it-IT" baseline="0" dirty="0" err="1" smtClean="0"/>
              <a:t>achieved</a:t>
            </a:r>
            <a:r>
              <a:rPr lang="it-IT" baseline="0" dirty="0" smtClean="0"/>
              <a:t>. So </a:t>
            </a:r>
            <a:r>
              <a:rPr lang="it-IT" baseline="0" dirty="0" err="1" smtClean="0"/>
              <a:t>her</a:t>
            </a:r>
            <a:r>
              <a:rPr lang="it-IT" baseline="0" dirty="0" smtClean="0"/>
              <a:t> </a:t>
            </a:r>
            <a:r>
              <a:rPr lang="it-IT" baseline="0" dirty="0" err="1" smtClean="0"/>
              <a:t>suggestion</a:t>
            </a:r>
            <a:r>
              <a:rPr lang="it-IT" baseline="0" dirty="0" smtClean="0"/>
              <a:t> </a:t>
            </a:r>
            <a:r>
              <a:rPr lang="it-IT" baseline="0" dirty="0" err="1" smtClean="0"/>
              <a:t>is</a:t>
            </a:r>
            <a:r>
              <a:rPr lang="it-IT" baseline="0" dirty="0" smtClean="0"/>
              <a:t> </a:t>
            </a:r>
            <a:r>
              <a:rPr lang="it-IT" baseline="0" dirty="0" err="1" smtClean="0"/>
              <a:t>that</a:t>
            </a:r>
            <a:r>
              <a:rPr lang="it-IT" baseline="0" dirty="0" smtClean="0"/>
              <a:t> data can be </a:t>
            </a:r>
            <a:r>
              <a:rPr lang="it-IT" baseline="0" dirty="0" err="1" smtClean="0"/>
              <a:t>used</a:t>
            </a:r>
            <a:r>
              <a:rPr lang="it-IT" baseline="0" dirty="0" smtClean="0"/>
              <a:t> in </a:t>
            </a:r>
            <a:r>
              <a:rPr lang="it-IT" baseline="0" dirty="0" err="1" smtClean="0"/>
              <a:t>professional</a:t>
            </a:r>
            <a:r>
              <a:rPr lang="it-IT" baseline="0" dirty="0" smtClean="0"/>
              <a:t> training so </a:t>
            </a:r>
            <a:r>
              <a:rPr lang="it-IT" baseline="0" dirty="0" err="1" smtClean="0"/>
              <a:t>that</a:t>
            </a:r>
            <a:r>
              <a:rPr lang="it-IT" baseline="0" dirty="0" smtClean="0"/>
              <a:t> </a:t>
            </a:r>
            <a:r>
              <a:rPr lang="it-IT" baseline="0" dirty="0" err="1" smtClean="0"/>
              <a:t>interpreters</a:t>
            </a:r>
            <a:r>
              <a:rPr lang="it-IT" baseline="0" dirty="0" smtClean="0"/>
              <a:t> and </a:t>
            </a:r>
            <a:r>
              <a:rPr lang="it-IT" baseline="0" dirty="0" err="1" smtClean="0"/>
              <a:t>therapist</a:t>
            </a:r>
            <a:r>
              <a:rPr lang="it-IT" baseline="0" dirty="0" smtClean="0"/>
              <a:t> </a:t>
            </a:r>
            <a:r>
              <a:rPr lang="it-IT" baseline="0" dirty="0" err="1" smtClean="0"/>
              <a:t>discuss</a:t>
            </a:r>
            <a:r>
              <a:rPr lang="it-IT" baseline="0" dirty="0" smtClean="0"/>
              <a:t> the </a:t>
            </a:r>
            <a:r>
              <a:rPr lang="it-IT" baseline="0" dirty="0" err="1" smtClean="0"/>
              <a:t>problems</a:t>
            </a:r>
            <a:r>
              <a:rPr lang="it-IT" baseline="0" dirty="0" smtClean="0"/>
              <a:t> the data </a:t>
            </a:r>
            <a:r>
              <a:rPr lang="it-IT" baseline="0" dirty="0" err="1" smtClean="0"/>
              <a:t>reveal</a:t>
            </a:r>
            <a:r>
              <a:rPr lang="it-IT" baseline="0" dirty="0" smtClean="0"/>
              <a:t> from </a:t>
            </a:r>
            <a:r>
              <a:rPr lang="it-IT" baseline="0" dirty="0" err="1" smtClean="0"/>
              <a:t>their</a:t>
            </a:r>
            <a:r>
              <a:rPr lang="it-IT" baseline="0" dirty="0" smtClean="0"/>
              <a:t> </a:t>
            </a:r>
            <a:r>
              <a:rPr lang="it-IT" baseline="0" dirty="0" err="1" smtClean="0"/>
              <a:t>own</a:t>
            </a:r>
            <a:r>
              <a:rPr lang="it-IT" baseline="0" dirty="0" smtClean="0"/>
              <a:t> </a:t>
            </a:r>
            <a:r>
              <a:rPr lang="it-IT" baseline="0" dirty="0" err="1" smtClean="0"/>
              <a:t>perspectives</a:t>
            </a:r>
            <a:r>
              <a:rPr lang="it-IT" baseline="0" dirty="0" smtClean="0"/>
              <a:t>. </a:t>
            </a:r>
          </a:p>
          <a:p>
            <a:endParaRPr lang="it-IT" baseline="0" dirty="0" smtClean="0"/>
          </a:p>
          <a:p>
            <a:r>
              <a:rPr lang="it-IT" baseline="0" dirty="0" err="1" smtClean="0"/>
              <a:t>Natacha</a:t>
            </a:r>
            <a:r>
              <a:rPr lang="it-IT" baseline="0" dirty="0" smtClean="0"/>
              <a:t> </a:t>
            </a:r>
            <a:r>
              <a:rPr lang="it-IT" baseline="0" dirty="0" err="1" smtClean="0"/>
              <a:t>provides</a:t>
            </a:r>
            <a:r>
              <a:rPr lang="it-IT" baseline="0" dirty="0" smtClean="0"/>
              <a:t> </a:t>
            </a:r>
            <a:r>
              <a:rPr lang="it-IT" baseline="0" dirty="0" err="1" smtClean="0"/>
              <a:t>suggestions</a:t>
            </a:r>
            <a:r>
              <a:rPr lang="it-IT" baseline="0" dirty="0" smtClean="0"/>
              <a:t> on </a:t>
            </a:r>
            <a:r>
              <a:rPr lang="it-IT" baseline="0" dirty="0" err="1" smtClean="0"/>
              <a:t>how</a:t>
            </a:r>
            <a:r>
              <a:rPr lang="it-IT" baseline="0" dirty="0" smtClean="0"/>
              <a:t> to deal with </a:t>
            </a:r>
            <a:r>
              <a:rPr lang="it-IT" baseline="0" dirty="0" err="1" smtClean="0"/>
              <a:t>basic</a:t>
            </a:r>
            <a:r>
              <a:rPr lang="it-IT" baseline="0" dirty="0" smtClean="0"/>
              <a:t> </a:t>
            </a:r>
            <a:r>
              <a:rPr lang="it-IT" baseline="0" dirty="0" err="1" smtClean="0"/>
              <a:t>interpreting</a:t>
            </a:r>
            <a:r>
              <a:rPr lang="it-IT" baseline="0" dirty="0" smtClean="0"/>
              <a:t>, the </a:t>
            </a:r>
            <a:r>
              <a:rPr lang="it-IT" baseline="0" dirty="0" err="1" smtClean="0"/>
              <a:t>abc</a:t>
            </a:r>
            <a:r>
              <a:rPr lang="it-IT" baseline="0" dirty="0" smtClean="0"/>
              <a:t>, </a:t>
            </a:r>
            <a:r>
              <a:rPr lang="it-IT" baseline="0" dirty="0" err="1" smtClean="0"/>
              <a:t>like</a:t>
            </a:r>
            <a:r>
              <a:rPr lang="it-IT" baseline="0" dirty="0" smtClean="0"/>
              <a:t> </a:t>
            </a:r>
            <a:r>
              <a:rPr lang="it-IT" baseline="0" dirty="0" err="1" smtClean="0"/>
              <a:t>achieving</a:t>
            </a:r>
            <a:r>
              <a:rPr lang="it-IT" baseline="0" dirty="0" smtClean="0"/>
              <a:t> </a:t>
            </a:r>
            <a:r>
              <a:rPr lang="it-IT" baseline="0" dirty="0" err="1" smtClean="0"/>
              <a:t>familiarity</a:t>
            </a:r>
            <a:r>
              <a:rPr lang="it-IT" baseline="0" dirty="0" smtClean="0"/>
              <a:t> with </a:t>
            </a:r>
            <a:r>
              <a:rPr lang="it-IT" baseline="0" dirty="0" err="1" smtClean="0"/>
              <a:t>spoken</a:t>
            </a:r>
            <a:r>
              <a:rPr lang="it-IT" baseline="0" dirty="0" smtClean="0"/>
              <a:t> </a:t>
            </a:r>
            <a:r>
              <a:rPr lang="it-IT" baseline="0" dirty="0" err="1" smtClean="0"/>
              <a:t>monologues</a:t>
            </a:r>
            <a:r>
              <a:rPr lang="it-IT" baseline="0" dirty="0" smtClean="0"/>
              <a:t>, </a:t>
            </a:r>
            <a:r>
              <a:rPr lang="it-IT" baseline="0" dirty="0" err="1" smtClean="0"/>
              <a:t>dealing</a:t>
            </a:r>
            <a:r>
              <a:rPr lang="it-IT" baseline="0" dirty="0" smtClean="0"/>
              <a:t> with </a:t>
            </a:r>
            <a:r>
              <a:rPr lang="it-IT" baseline="0" dirty="0" err="1" smtClean="0"/>
              <a:t>disagreement</a:t>
            </a:r>
            <a:r>
              <a:rPr lang="it-IT" baseline="0" dirty="0" smtClean="0"/>
              <a:t> and </a:t>
            </a:r>
            <a:r>
              <a:rPr lang="it-IT" baseline="0" dirty="0" err="1" smtClean="0"/>
              <a:t>misunderstanding</a:t>
            </a:r>
            <a:r>
              <a:rPr lang="it-IT" baseline="0" dirty="0" smtClean="0"/>
              <a:t>, </a:t>
            </a:r>
            <a:r>
              <a:rPr lang="it-IT" baseline="0" dirty="0" err="1" smtClean="0"/>
              <a:t>dealing</a:t>
            </a:r>
            <a:r>
              <a:rPr lang="it-IT" baseline="0" dirty="0" smtClean="0"/>
              <a:t> with the </a:t>
            </a:r>
            <a:r>
              <a:rPr lang="it-IT" baseline="0" dirty="0" err="1" smtClean="0"/>
              <a:t>negotiation</a:t>
            </a:r>
            <a:r>
              <a:rPr lang="it-IT" baseline="0" dirty="0" smtClean="0"/>
              <a:t> of </a:t>
            </a:r>
            <a:r>
              <a:rPr lang="it-IT" baseline="0" dirty="0" err="1" smtClean="0"/>
              <a:t>understanding</a:t>
            </a:r>
            <a:r>
              <a:rPr lang="it-IT" baseline="0" dirty="0" smtClean="0"/>
              <a:t>, co-</a:t>
            </a:r>
            <a:r>
              <a:rPr lang="it-IT" baseline="0" dirty="0" err="1" smtClean="0"/>
              <a:t>construction</a:t>
            </a:r>
            <a:r>
              <a:rPr lang="it-IT" baseline="0" dirty="0" smtClean="0"/>
              <a:t> </a:t>
            </a:r>
            <a:r>
              <a:rPr lang="it-IT" baseline="0" dirty="0" err="1" smtClean="0"/>
              <a:t>activities</a:t>
            </a:r>
            <a:r>
              <a:rPr lang="it-IT" baseline="0" dirty="0" smtClean="0"/>
              <a:t> </a:t>
            </a:r>
            <a:r>
              <a:rPr lang="it-IT" baseline="0" dirty="0" err="1" smtClean="0"/>
              <a:t>which</a:t>
            </a:r>
            <a:r>
              <a:rPr lang="it-IT" baseline="0" dirty="0" smtClean="0"/>
              <a:t> </a:t>
            </a:r>
            <a:r>
              <a:rPr lang="it-IT" baseline="0" dirty="0" err="1" smtClean="0"/>
              <a:t>characterize</a:t>
            </a:r>
            <a:r>
              <a:rPr lang="it-IT" baseline="0" dirty="0" smtClean="0"/>
              <a:t> </a:t>
            </a:r>
            <a:r>
              <a:rPr lang="it-IT" baseline="0" dirty="0" err="1" smtClean="0"/>
              <a:t>conversation</a:t>
            </a:r>
            <a:r>
              <a:rPr lang="it-IT" baseline="0" dirty="0" smtClean="0"/>
              <a:t>, </a:t>
            </a:r>
            <a:r>
              <a:rPr lang="it-IT" baseline="0" dirty="0" err="1" smtClean="0"/>
              <a:t>even</a:t>
            </a:r>
            <a:r>
              <a:rPr lang="it-IT" baseline="0" dirty="0" smtClean="0"/>
              <a:t> </a:t>
            </a:r>
            <a:r>
              <a:rPr lang="it-IT" baseline="0" dirty="0" err="1" smtClean="0"/>
              <a:t>intepreted</a:t>
            </a:r>
            <a:r>
              <a:rPr lang="it-IT" baseline="0" dirty="0" smtClean="0"/>
              <a:t> </a:t>
            </a:r>
            <a:r>
              <a:rPr lang="it-IT" baseline="0" dirty="0" err="1" smtClean="0"/>
              <a:t>conversation</a:t>
            </a:r>
            <a:r>
              <a:rPr lang="it-IT" baseline="0" dirty="0" smtClean="0"/>
              <a:t>.</a:t>
            </a:r>
          </a:p>
          <a:p>
            <a:r>
              <a:rPr lang="it-IT" baseline="0" dirty="0" smtClean="0"/>
              <a:t> Claudio shows ways to </a:t>
            </a:r>
            <a:r>
              <a:rPr lang="it-IT" baseline="0" dirty="0" err="1" smtClean="0"/>
              <a:t>promote</a:t>
            </a:r>
            <a:r>
              <a:rPr lang="it-IT" baseline="0" dirty="0" smtClean="0"/>
              <a:t> </a:t>
            </a:r>
            <a:r>
              <a:rPr lang="it-IT" baseline="0" dirty="0" err="1" smtClean="0"/>
              <a:t>discussion</a:t>
            </a:r>
            <a:r>
              <a:rPr lang="it-IT" baseline="0" dirty="0" smtClean="0"/>
              <a:t> and </a:t>
            </a:r>
            <a:r>
              <a:rPr lang="it-IT" baseline="0" dirty="0" err="1" smtClean="0"/>
              <a:t>debate</a:t>
            </a:r>
            <a:r>
              <a:rPr lang="it-IT" baseline="0" dirty="0" smtClean="0"/>
              <a:t> </a:t>
            </a:r>
            <a:r>
              <a:rPr lang="it-IT" baseline="0" dirty="0" err="1" smtClean="0"/>
              <a:t>about</a:t>
            </a:r>
            <a:r>
              <a:rPr lang="it-IT" baseline="0" dirty="0" smtClean="0"/>
              <a:t> </a:t>
            </a:r>
            <a:r>
              <a:rPr lang="it-IT" baseline="0" dirty="0" err="1" smtClean="0"/>
              <a:t>interpreters</a:t>
            </a:r>
            <a:r>
              <a:rPr lang="it-IT" baseline="0" dirty="0" smtClean="0"/>
              <a:t>’ </a:t>
            </a:r>
            <a:r>
              <a:rPr lang="it-IT" baseline="0" dirty="0" err="1" smtClean="0"/>
              <a:t>renditions</a:t>
            </a:r>
            <a:r>
              <a:rPr lang="it-IT" baseline="0" dirty="0" smtClean="0"/>
              <a:t> of «</a:t>
            </a:r>
            <a:r>
              <a:rPr lang="it-IT" baseline="0" dirty="0" err="1" smtClean="0"/>
              <a:t>difficult</a:t>
            </a:r>
            <a:r>
              <a:rPr lang="it-IT" baseline="0" dirty="0" smtClean="0"/>
              <a:t>» </a:t>
            </a:r>
            <a:r>
              <a:rPr lang="it-IT" baseline="0" dirty="0" err="1" smtClean="0"/>
              <a:t>turns</a:t>
            </a:r>
            <a:r>
              <a:rPr lang="it-IT" baseline="0" dirty="0" smtClean="0"/>
              <a:t>, for </a:t>
            </a:r>
            <a:r>
              <a:rPr lang="it-IT" baseline="0" dirty="0" err="1" smtClean="0"/>
              <a:t>instance</a:t>
            </a:r>
            <a:r>
              <a:rPr lang="it-IT" baseline="0" dirty="0" smtClean="0"/>
              <a:t> in delicate </a:t>
            </a:r>
            <a:r>
              <a:rPr lang="it-IT" baseline="0" dirty="0" err="1" smtClean="0"/>
              <a:t>situations</a:t>
            </a:r>
            <a:r>
              <a:rPr lang="it-IT" baseline="0" dirty="0" smtClean="0"/>
              <a:t>. He </a:t>
            </a:r>
            <a:r>
              <a:rPr lang="it-IT" baseline="0" dirty="0" err="1" smtClean="0"/>
              <a:t>analyses</a:t>
            </a:r>
            <a:r>
              <a:rPr lang="it-IT" baseline="0" dirty="0" smtClean="0"/>
              <a:t> </a:t>
            </a:r>
            <a:r>
              <a:rPr lang="it-IT" baseline="0" dirty="0" err="1" smtClean="0"/>
              <a:t>transcripts</a:t>
            </a:r>
            <a:r>
              <a:rPr lang="it-IT" baseline="0" dirty="0" smtClean="0"/>
              <a:t> of </a:t>
            </a:r>
            <a:r>
              <a:rPr lang="it-IT" baseline="0" dirty="0" err="1" smtClean="0"/>
              <a:t>his</a:t>
            </a:r>
            <a:r>
              <a:rPr lang="it-IT" baseline="0" dirty="0" smtClean="0"/>
              <a:t> </a:t>
            </a:r>
            <a:r>
              <a:rPr lang="it-IT" baseline="0" dirty="0" err="1" smtClean="0"/>
              <a:t>own</a:t>
            </a:r>
            <a:r>
              <a:rPr lang="it-IT" baseline="0" dirty="0" smtClean="0"/>
              <a:t> </a:t>
            </a:r>
            <a:r>
              <a:rPr lang="it-IT" baseline="0" dirty="0" err="1" smtClean="0"/>
              <a:t>debates</a:t>
            </a:r>
            <a:r>
              <a:rPr lang="it-IT" baseline="0" dirty="0" smtClean="0"/>
              <a:t> with </a:t>
            </a:r>
            <a:r>
              <a:rPr lang="it-IT" baseline="0" dirty="0" err="1" smtClean="0"/>
              <a:t>students</a:t>
            </a:r>
            <a:r>
              <a:rPr lang="it-IT" baseline="0" dirty="0" smtClean="0"/>
              <a:t> </a:t>
            </a:r>
            <a:r>
              <a:rPr lang="it-IT" baseline="0" dirty="0" err="1" smtClean="0"/>
              <a:t>during</a:t>
            </a:r>
            <a:r>
              <a:rPr lang="it-IT" baseline="0" dirty="0" smtClean="0"/>
              <a:t> the </a:t>
            </a:r>
            <a:r>
              <a:rPr lang="it-IT" baseline="0" dirty="0" err="1" smtClean="0"/>
              <a:t>lessons</a:t>
            </a:r>
            <a:r>
              <a:rPr lang="it-IT" baseline="0" dirty="0" smtClean="0"/>
              <a:t> (</a:t>
            </a:r>
            <a:r>
              <a:rPr lang="it-IT" baseline="0" dirty="0" err="1" smtClean="0"/>
              <a:t>lessons</a:t>
            </a:r>
            <a:r>
              <a:rPr lang="it-IT" baseline="0" dirty="0" smtClean="0"/>
              <a:t> he </a:t>
            </a:r>
            <a:r>
              <a:rPr lang="it-IT" baseline="0" dirty="0" err="1" smtClean="0"/>
              <a:t>recorded</a:t>
            </a:r>
            <a:r>
              <a:rPr lang="it-IT" baseline="0" dirty="0" smtClean="0"/>
              <a:t>) to </a:t>
            </a:r>
            <a:r>
              <a:rPr lang="it-IT" baseline="0" dirty="0" err="1" smtClean="0"/>
              <a:t>see</a:t>
            </a:r>
            <a:r>
              <a:rPr lang="it-IT" baseline="0" dirty="0" smtClean="0"/>
              <a:t> </a:t>
            </a:r>
            <a:r>
              <a:rPr lang="it-IT" baseline="0" dirty="0" err="1" smtClean="0"/>
              <a:t>what</a:t>
            </a:r>
            <a:r>
              <a:rPr lang="it-IT" baseline="0" dirty="0" smtClean="0"/>
              <a:t> </a:t>
            </a:r>
            <a:r>
              <a:rPr lang="it-IT" baseline="0" dirty="0" err="1" smtClean="0"/>
              <a:t>works</a:t>
            </a:r>
            <a:r>
              <a:rPr lang="it-IT" baseline="0" dirty="0" smtClean="0"/>
              <a:t> and </a:t>
            </a:r>
            <a:r>
              <a:rPr lang="it-IT" baseline="0" dirty="0" err="1" smtClean="0"/>
              <a:t>what</a:t>
            </a:r>
            <a:r>
              <a:rPr lang="it-IT" baseline="0" dirty="0" smtClean="0"/>
              <a:t> </a:t>
            </a:r>
            <a:r>
              <a:rPr lang="it-IT" baseline="0" dirty="0" err="1" smtClean="0"/>
              <a:t>doesn’t</a:t>
            </a:r>
            <a:r>
              <a:rPr lang="it-IT" baseline="0" dirty="0" smtClean="0"/>
              <a:t>.</a:t>
            </a:r>
          </a:p>
          <a:p>
            <a:endParaRPr lang="it-IT" baseline="0" dirty="0" smtClean="0"/>
          </a:p>
          <a:p>
            <a:r>
              <a:rPr lang="it-IT" baseline="0" dirty="0" smtClean="0"/>
              <a:t>I </a:t>
            </a:r>
            <a:r>
              <a:rPr lang="it-IT" baseline="0" dirty="0" err="1" smtClean="0"/>
              <a:t>reflect</a:t>
            </a:r>
            <a:r>
              <a:rPr lang="it-IT" baseline="0" dirty="0" smtClean="0"/>
              <a:t> on </a:t>
            </a:r>
            <a:r>
              <a:rPr lang="it-IT" baseline="0" dirty="0" err="1" smtClean="0"/>
              <a:t>roleplays</a:t>
            </a:r>
            <a:r>
              <a:rPr lang="it-IT" baseline="0" dirty="0" smtClean="0"/>
              <a:t>. In </a:t>
            </a:r>
            <a:r>
              <a:rPr lang="it-IT" baseline="0" dirty="0" err="1" smtClean="0"/>
              <a:t>particular</a:t>
            </a:r>
            <a:r>
              <a:rPr lang="it-IT" baseline="0" dirty="0" smtClean="0"/>
              <a:t>, I look </a:t>
            </a:r>
            <a:r>
              <a:rPr lang="it-IT" baseline="0" dirty="0" err="1" smtClean="0"/>
              <a:t>at</a:t>
            </a:r>
            <a:r>
              <a:rPr lang="it-IT" baseline="0" dirty="0" smtClean="0"/>
              <a:t> </a:t>
            </a:r>
            <a:r>
              <a:rPr lang="it-IT" baseline="0" dirty="0" err="1" smtClean="0"/>
              <a:t>what</a:t>
            </a:r>
            <a:r>
              <a:rPr lang="it-IT" baseline="0" dirty="0" smtClean="0"/>
              <a:t> </a:t>
            </a:r>
            <a:r>
              <a:rPr lang="it-IT" baseline="0" dirty="0" err="1" smtClean="0"/>
              <a:t>may</a:t>
            </a:r>
            <a:r>
              <a:rPr lang="it-IT" baseline="0" dirty="0" smtClean="0"/>
              <a:t> be </a:t>
            </a:r>
            <a:r>
              <a:rPr lang="it-IT" baseline="0" dirty="0" err="1" smtClean="0"/>
              <a:t>spontaneous</a:t>
            </a:r>
            <a:r>
              <a:rPr lang="it-IT" baseline="0" dirty="0" smtClean="0"/>
              <a:t> </a:t>
            </a:r>
            <a:r>
              <a:rPr lang="it-IT" baseline="0" dirty="0" err="1" smtClean="0"/>
              <a:t>interpreter</a:t>
            </a:r>
            <a:r>
              <a:rPr lang="it-IT" baseline="0" dirty="0" smtClean="0"/>
              <a:t> </a:t>
            </a:r>
            <a:r>
              <a:rPr lang="it-IT" baseline="0" dirty="0" err="1" smtClean="0"/>
              <a:t>responses</a:t>
            </a:r>
            <a:r>
              <a:rPr lang="it-IT" baseline="0" dirty="0" smtClean="0"/>
              <a:t> in talk </a:t>
            </a:r>
            <a:r>
              <a:rPr lang="it-IT" baseline="0" dirty="0" err="1" smtClean="0"/>
              <a:t>that</a:t>
            </a:r>
            <a:r>
              <a:rPr lang="it-IT" baseline="0" dirty="0" smtClean="0"/>
              <a:t> </a:t>
            </a:r>
            <a:r>
              <a:rPr lang="it-IT" baseline="0" dirty="0" err="1" smtClean="0"/>
              <a:t>is</a:t>
            </a:r>
            <a:r>
              <a:rPr lang="it-IT" baseline="0" dirty="0" smtClean="0"/>
              <a:t> «</a:t>
            </a:r>
            <a:r>
              <a:rPr lang="it-IT" baseline="0" dirty="0" err="1" smtClean="0"/>
              <a:t>not</a:t>
            </a:r>
            <a:r>
              <a:rPr lang="it-IT" baseline="0" dirty="0" smtClean="0"/>
              <a:t> </a:t>
            </a:r>
            <a:r>
              <a:rPr lang="it-IT" baseline="0" dirty="0" err="1" smtClean="0"/>
              <a:t>spontaneaous</a:t>
            </a:r>
            <a:r>
              <a:rPr lang="it-IT" baseline="0" dirty="0" smtClean="0"/>
              <a:t>». For </a:t>
            </a:r>
            <a:r>
              <a:rPr lang="it-IT" baseline="0" dirty="0" err="1" smtClean="0"/>
              <a:t>instance</a:t>
            </a:r>
            <a:r>
              <a:rPr lang="it-IT" baseline="0" dirty="0" smtClean="0"/>
              <a:t>, the </a:t>
            </a:r>
            <a:r>
              <a:rPr lang="it-IT" baseline="0" dirty="0" err="1" smtClean="0"/>
              <a:t>students</a:t>
            </a:r>
            <a:r>
              <a:rPr lang="it-IT" baseline="0" dirty="0" smtClean="0"/>
              <a:t> </a:t>
            </a:r>
            <a:r>
              <a:rPr lang="it-IT" baseline="0" dirty="0" err="1" smtClean="0"/>
              <a:t>who</a:t>
            </a:r>
            <a:r>
              <a:rPr lang="it-IT" baseline="0" dirty="0" smtClean="0"/>
              <a:t> play the </a:t>
            </a:r>
            <a:r>
              <a:rPr lang="it-IT" baseline="0" dirty="0" err="1" smtClean="0"/>
              <a:t>role</a:t>
            </a:r>
            <a:r>
              <a:rPr lang="it-IT" baseline="0" dirty="0" smtClean="0"/>
              <a:t> of </a:t>
            </a:r>
            <a:r>
              <a:rPr lang="it-IT" baseline="0" dirty="0" err="1" smtClean="0"/>
              <a:t>interpreters</a:t>
            </a:r>
            <a:r>
              <a:rPr lang="it-IT" baseline="0" dirty="0" smtClean="0"/>
              <a:t> in talk </a:t>
            </a:r>
            <a:r>
              <a:rPr lang="it-IT" baseline="0" dirty="0" err="1" smtClean="0"/>
              <a:t>need</a:t>
            </a:r>
            <a:r>
              <a:rPr lang="it-IT" baseline="0" dirty="0" smtClean="0"/>
              <a:t> to do some turn </a:t>
            </a:r>
            <a:r>
              <a:rPr lang="it-IT" baseline="0" dirty="0" err="1" smtClean="0"/>
              <a:t>coordination</a:t>
            </a:r>
            <a:r>
              <a:rPr lang="it-IT" baseline="0" dirty="0" smtClean="0"/>
              <a:t> work and </a:t>
            </a:r>
            <a:r>
              <a:rPr lang="it-IT" baseline="0" dirty="0" err="1" smtClean="0"/>
              <a:t>what</a:t>
            </a:r>
            <a:r>
              <a:rPr lang="it-IT" baseline="0" dirty="0" smtClean="0"/>
              <a:t> and </a:t>
            </a:r>
            <a:r>
              <a:rPr lang="it-IT" baseline="0" dirty="0" err="1" smtClean="0"/>
              <a:t>how</a:t>
            </a:r>
            <a:r>
              <a:rPr lang="it-IT" baseline="0" dirty="0" smtClean="0"/>
              <a:t> </a:t>
            </a:r>
            <a:r>
              <a:rPr lang="it-IT" baseline="0" dirty="0" err="1" smtClean="0"/>
              <a:t>they</a:t>
            </a:r>
            <a:r>
              <a:rPr lang="it-IT" baseline="0" dirty="0" smtClean="0"/>
              <a:t> render in talk </a:t>
            </a:r>
            <a:r>
              <a:rPr lang="it-IT" baseline="0" dirty="0" err="1" smtClean="0"/>
              <a:t>sequences</a:t>
            </a:r>
            <a:r>
              <a:rPr lang="it-IT" baseline="0" dirty="0" smtClean="0"/>
              <a:t> </a:t>
            </a:r>
            <a:r>
              <a:rPr lang="it-IT" baseline="0" dirty="0" err="1" smtClean="0"/>
              <a:t>is</a:t>
            </a:r>
            <a:r>
              <a:rPr lang="it-IT" baseline="0" dirty="0" smtClean="0"/>
              <a:t> </a:t>
            </a:r>
            <a:r>
              <a:rPr lang="it-IT" baseline="0" dirty="0" err="1" smtClean="0"/>
              <a:t>not</a:t>
            </a:r>
            <a:r>
              <a:rPr lang="it-IT" baseline="0" dirty="0" smtClean="0"/>
              <a:t> </a:t>
            </a:r>
            <a:r>
              <a:rPr lang="it-IT" baseline="0" dirty="0" err="1" smtClean="0"/>
              <a:t>always</a:t>
            </a:r>
            <a:r>
              <a:rPr lang="it-IT" baseline="0" dirty="0" smtClean="0"/>
              <a:t> </a:t>
            </a:r>
            <a:r>
              <a:rPr lang="it-IT" baseline="0" dirty="0" err="1" smtClean="0"/>
              <a:t>expected</a:t>
            </a:r>
            <a:r>
              <a:rPr lang="it-IT" baseline="0" dirty="0" smtClean="0"/>
              <a:t>, so </a:t>
            </a:r>
            <a:r>
              <a:rPr lang="it-IT" baseline="0" dirty="0" err="1" smtClean="0"/>
              <a:t>there</a:t>
            </a:r>
            <a:r>
              <a:rPr lang="it-IT" baseline="0" dirty="0" smtClean="0"/>
              <a:t> </a:t>
            </a:r>
            <a:r>
              <a:rPr lang="it-IT" baseline="0" dirty="0" err="1" smtClean="0"/>
              <a:t>is</a:t>
            </a:r>
            <a:r>
              <a:rPr lang="it-IT" baseline="0" dirty="0" smtClean="0"/>
              <a:t> some </a:t>
            </a:r>
            <a:r>
              <a:rPr lang="it-IT" baseline="0" dirty="0" err="1" smtClean="0"/>
              <a:t>meaning</a:t>
            </a:r>
            <a:r>
              <a:rPr lang="it-IT" baseline="0" dirty="0" smtClean="0"/>
              <a:t> </a:t>
            </a:r>
            <a:r>
              <a:rPr lang="it-IT" baseline="0" dirty="0" err="1" smtClean="0"/>
              <a:t>negotiation</a:t>
            </a:r>
            <a:r>
              <a:rPr lang="it-IT" baseline="0" dirty="0" smtClean="0"/>
              <a:t> </a:t>
            </a:r>
            <a:r>
              <a:rPr lang="it-IT" baseline="0" dirty="0" err="1" smtClean="0"/>
              <a:t>even</a:t>
            </a:r>
            <a:r>
              <a:rPr lang="it-IT" baseline="0" dirty="0" smtClean="0"/>
              <a:t> in </a:t>
            </a:r>
            <a:r>
              <a:rPr lang="it-IT" baseline="0" dirty="0" err="1" smtClean="0"/>
              <a:t>roleplays</a:t>
            </a:r>
            <a:r>
              <a:rPr lang="it-IT" baseline="0" dirty="0" smtClean="0"/>
              <a:t> – or in </a:t>
            </a:r>
            <a:r>
              <a:rPr lang="it-IT" baseline="0" dirty="0" err="1" smtClean="0"/>
              <a:t>particular</a:t>
            </a:r>
            <a:r>
              <a:rPr lang="it-IT" baseline="0" dirty="0" smtClean="0"/>
              <a:t> </a:t>
            </a:r>
            <a:r>
              <a:rPr lang="it-IT" baseline="0" dirty="0" err="1" smtClean="0"/>
              <a:t>types</a:t>
            </a:r>
            <a:r>
              <a:rPr lang="it-IT" baseline="0" dirty="0" smtClean="0"/>
              <a:t> of </a:t>
            </a:r>
            <a:r>
              <a:rPr lang="it-IT" baseline="0" dirty="0" err="1" smtClean="0"/>
              <a:t>roleplays</a:t>
            </a:r>
            <a:r>
              <a:rPr lang="it-IT" baseline="0" dirty="0" smtClean="0"/>
              <a:t>.</a:t>
            </a:r>
          </a:p>
          <a:p>
            <a:endParaRPr lang="it-IT" baseline="0" dirty="0" smtClean="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10</a:t>
            </a:fld>
            <a:endParaRPr lang="it-IT"/>
          </a:p>
        </p:txBody>
      </p:sp>
    </p:spTree>
    <p:extLst>
      <p:ext uri="{BB962C8B-B14F-4D97-AF65-F5344CB8AC3E}">
        <p14:creationId xmlns:p14="http://schemas.microsoft.com/office/powerpoint/2010/main" val="120523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latin typeface="+mn-lt"/>
                <a:ea typeface="+mn-ea"/>
                <a:cs typeface="+mn-cs"/>
              </a:rPr>
              <a:t>The second part of the volume deals with a topic to which Guy devoted quite some time in his academic career, i.e. corpora. Let’s not forget that what got Guy started on corpora was the creation of a computerized version of PIXI’s transcripts,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on </a:t>
            </a:r>
            <a:r>
              <a:rPr lang="en-US" sz="1200" kern="1200" dirty="0" err="1" smtClean="0">
                <a:solidFill>
                  <a:schemeClr val="tx1"/>
                </a:solidFill>
                <a:latin typeface="+mn-lt"/>
                <a:ea typeface="+mn-ea"/>
                <a:cs typeface="+mn-cs"/>
              </a:rPr>
              <a:t>Pixi</a:t>
            </a:r>
            <a:r>
              <a:rPr lang="en-US" sz="1200" kern="1200" dirty="0" smtClean="0">
                <a:solidFill>
                  <a:schemeClr val="tx1"/>
                </a:solidFill>
                <a:latin typeface="+mn-lt"/>
                <a:ea typeface="+mn-ea"/>
                <a:cs typeface="+mn-cs"/>
              </a:rPr>
              <a:t> again Laura &amp; Laurie will say something soon. </a:t>
            </a:r>
          </a:p>
          <a:p>
            <a:endParaRPr lang="it-IT"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essays included in this section are also all based on actual lessons or courses, but take somewhat different angles. Thus, Alan’s essay shows how to guide students to explore descriptive features of language, and how queries based on morphological features, namely the English suffixes </a:t>
            </a:r>
            <a:r>
              <a:rPr lang="en-US" sz="1200" i="1" kern="1200" dirty="0" smtClean="0">
                <a:solidFill>
                  <a:schemeClr val="tx1"/>
                </a:solidFill>
                <a:latin typeface="+mn-lt"/>
                <a:ea typeface="+mn-ea"/>
                <a:cs typeface="+mn-cs"/>
              </a:rPr>
              <a:t>-</a:t>
            </a:r>
            <a:r>
              <a:rPr lang="en-US" sz="1200" i="1" kern="1200" dirty="0" err="1" smtClean="0">
                <a:solidFill>
                  <a:schemeClr val="tx1"/>
                </a:solidFill>
                <a:latin typeface="+mn-lt"/>
                <a:ea typeface="+mn-ea"/>
                <a:cs typeface="+mn-cs"/>
              </a:rPr>
              <a:t>cracy</a:t>
            </a:r>
            <a:r>
              <a:rPr lang="en-US" sz="120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a:t>
            </a:r>
            <a:r>
              <a:rPr lang="en-US" sz="1200" i="1" kern="1200" dirty="0" err="1" smtClean="0">
                <a:solidFill>
                  <a:schemeClr val="tx1"/>
                </a:solidFill>
                <a:latin typeface="+mn-lt"/>
                <a:ea typeface="+mn-ea"/>
                <a:cs typeface="+mn-cs"/>
              </a:rPr>
              <a:t>archy</a:t>
            </a:r>
            <a:r>
              <a:rPr lang="en-US" sz="1200" kern="1200" dirty="0" smtClean="0">
                <a:solidFill>
                  <a:schemeClr val="tx1"/>
                </a:solidFill>
                <a:latin typeface="+mn-lt"/>
                <a:ea typeface="+mn-ea"/>
                <a:cs typeface="+mn-cs"/>
              </a:rPr>
              <a:t>, may be exploited in order to find out about language productivity. Alan’s chapter grew out of some notes he had taken in the early 90s here at what was the SSLMIT, showing how data-based teaching can feed into research, and was subsequently expanded with the help of large newspaper corpora. Alan provides convincing examples to exemplify evaluative prosodies of lexical items, and suggests that a cross-lingual comparison of words and expressions which are commonly perceived to have similar semantic prosodies may in fact be a very valuable activity for language learners and translators alike, and one in which the help of corpora is indeed invaluable.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Silvia and Andy’s article focuses on a study of citations expressed through projecting clauses, and involved first classifying and describing concordances from a corpus of academic English, then comparing findings from this corpus with those from a corpus of English as a lingua franca. This was part of both a language course and a linguistics course, and that’s the reason of the title “A corpus linguistics sandwich”, and of the food metaphor which runs throughout the article, which I’m sure Guy quite enjoyed when he saw it. And it is, of course, also remindful of Nathalie </a:t>
            </a:r>
            <a:r>
              <a:rPr lang="en-US" sz="1200" kern="1200" dirty="0" err="1" smtClean="0">
                <a:solidFill>
                  <a:schemeClr val="tx1"/>
                </a:solidFill>
                <a:latin typeface="+mn-lt"/>
                <a:ea typeface="+mn-ea"/>
                <a:cs typeface="+mn-cs"/>
              </a:rPr>
              <a:t>Kubler’s</a:t>
            </a:r>
            <a:r>
              <a:rPr lang="en-US" sz="1200" kern="1200" dirty="0" smtClean="0">
                <a:solidFill>
                  <a:schemeClr val="tx1"/>
                </a:solidFill>
                <a:latin typeface="+mn-lt"/>
                <a:ea typeface="+mn-ea"/>
                <a:cs typeface="+mn-cs"/>
              </a:rPr>
              <a:t> speech of this morning.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Letizia </a:t>
            </a:r>
            <a:r>
              <a:rPr lang="en-US" sz="1200" kern="1200" dirty="0" err="1" smtClean="0">
                <a:solidFill>
                  <a:schemeClr val="tx1"/>
                </a:solidFill>
                <a:latin typeface="+mn-lt"/>
                <a:ea typeface="+mn-ea"/>
                <a:cs typeface="+mn-cs"/>
              </a:rPr>
              <a:t>Cirillo</a:t>
            </a:r>
            <a:r>
              <a:rPr lang="en-US" sz="1200" kern="1200" dirty="0" smtClean="0">
                <a:solidFill>
                  <a:schemeClr val="tx1"/>
                </a:solidFill>
                <a:latin typeface="+mn-lt"/>
                <a:ea typeface="+mn-ea"/>
                <a:cs typeface="+mn-cs"/>
              </a:rPr>
              <a:t> illustrates a module designed to provide students with hands-on experience of corpus aided translation, and a series of activities leading to the students designing and compiling  their own </a:t>
            </a:r>
            <a:r>
              <a:rPr lang="en-US" sz="1200" kern="1200" dirty="0" err="1" smtClean="0">
                <a:solidFill>
                  <a:schemeClr val="tx1"/>
                </a:solidFill>
                <a:latin typeface="+mn-lt"/>
                <a:ea typeface="+mn-ea"/>
                <a:cs typeface="+mn-cs"/>
              </a:rPr>
              <a:t>specialised</a:t>
            </a:r>
            <a:r>
              <a:rPr lang="en-US" sz="1200" kern="1200" dirty="0" smtClean="0">
                <a:solidFill>
                  <a:schemeClr val="tx1"/>
                </a:solidFill>
                <a:latin typeface="+mn-lt"/>
                <a:ea typeface="+mn-ea"/>
                <a:cs typeface="+mn-cs"/>
              </a:rPr>
              <a:t> comparable corpora from the Web. Like in Silvia and Andy’s article (and, I could add, possibly in all the articles in the volume) one paramount objective of this essay is to increase the students’ metalinguistic awareness and learning autonomy.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next two articles, by Cesare </a:t>
            </a:r>
            <a:r>
              <a:rPr lang="en-US" sz="1200" kern="1200" dirty="0" err="1" smtClean="0">
                <a:solidFill>
                  <a:schemeClr val="tx1"/>
                </a:solidFill>
                <a:latin typeface="+mn-lt"/>
                <a:ea typeface="+mn-ea"/>
                <a:cs typeface="+mn-cs"/>
              </a:rPr>
              <a:t>Zanca</a:t>
            </a:r>
            <a:r>
              <a:rPr lang="en-US" sz="1200" kern="1200" dirty="0" smtClean="0">
                <a:solidFill>
                  <a:schemeClr val="tx1"/>
                </a:solidFill>
                <a:latin typeface="+mn-lt"/>
                <a:ea typeface="+mn-ea"/>
                <a:cs typeface="+mn-cs"/>
              </a:rPr>
              <a:t> and myself, are quite similar in that they both deal with the use of language corpora and online resources such as search engines and dictionaries to help students translate as well as read and write in a foreign language. They are also similar in that they both describe activities carried out with language learners rather than primarily translation students. More in particular, Cesare provides a rather comprehensive overview of online language resources and of how they can be used by students, while I provide a step by step illustration of how a group of students I worked with used this type of resources to carry out translations and write summaries.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Like these two, the last article in the second part of the volume, by Christine </a:t>
            </a:r>
            <a:r>
              <a:rPr lang="en-US" sz="1200" kern="1200" dirty="0" err="1" smtClean="0">
                <a:solidFill>
                  <a:schemeClr val="tx1"/>
                </a:solidFill>
                <a:latin typeface="+mn-lt"/>
                <a:ea typeface="+mn-ea"/>
                <a:cs typeface="+mn-cs"/>
              </a:rPr>
              <a:t>Heiss</a:t>
            </a:r>
            <a:r>
              <a:rPr lang="en-US" sz="1200" kern="1200" dirty="0" smtClean="0">
                <a:solidFill>
                  <a:schemeClr val="tx1"/>
                </a:solidFill>
                <a:latin typeface="+mn-lt"/>
                <a:ea typeface="+mn-ea"/>
                <a:cs typeface="+mn-cs"/>
              </a:rPr>
              <a:t> and Marcello </a:t>
            </a:r>
            <a:r>
              <a:rPr lang="en-US" sz="1200" kern="1200" dirty="0" err="1" smtClean="0">
                <a:solidFill>
                  <a:schemeClr val="tx1"/>
                </a:solidFill>
                <a:latin typeface="+mn-lt"/>
                <a:ea typeface="+mn-ea"/>
                <a:cs typeface="+mn-cs"/>
              </a:rPr>
              <a:t>Soffritti</a:t>
            </a:r>
            <a:r>
              <a:rPr lang="en-US" sz="1200" kern="1200" dirty="0" smtClean="0">
                <a:solidFill>
                  <a:schemeClr val="tx1"/>
                </a:solidFill>
                <a:latin typeface="+mn-lt"/>
                <a:ea typeface="+mn-ea"/>
                <a:cs typeface="+mn-cs"/>
              </a:rPr>
              <a:t>, also draws attention to how the technological environment has changed since the times when Guy first started to think about pedagogical applications of text corpora. Christine and Marcello discuss </a:t>
            </a:r>
            <a:r>
              <a:rPr lang="en-US" sz="1200" kern="1200" dirty="0" err="1" smtClean="0">
                <a:solidFill>
                  <a:schemeClr val="tx1"/>
                </a:solidFill>
                <a:latin typeface="+mn-lt"/>
                <a:ea typeface="+mn-ea"/>
                <a:cs typeface="+mn-cs"/>
              </a:rPr>
              <a:t>DeepL</a:t>
            </a:r>
            <a:r>
              <a:rPr lang="en-US" sz="1200" kern="1200" dirty="0" smtClean="0">
                <a:solidFill>
                  <a:schemeClr val="tx1"/>
                </a:solidFill>
                <a:latin typeface="+mn-lt"/>
                <a:ea typeface="+mn-ea"/>
                <a:cs typeface="+mn-cs"/>
              </a:rPr>
              <a:t> Translate, a recent system based on neural networks, and provide an evaluation of the system’s output relative to different types of technical texts, comparing it to published human translations and to the competing Google Translate system. They argue that, notwithstanding the emergence of more sophisticated machine translation systems and considerable quality improvements, the need for human post-editing is still present, and provide some suggestions about how to incorporate MT output evaluation and post-editing into the training of professional translators.</a:t>
            </a:r>
            <a:endParaRPr lang="it-IT" sz="1200" kern="1200" dirty="0" smtClean="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11</a:t>
            </a:fld>
            <a:endParaRPr lang="it-IT"/>
          </a:p>
        </p:txBody>
      </p:sp>
    </p:spTree>
    <p:extLst>
      <p:ext uri="{BB962C8B-B14F-4D97-AF65-F5344CB8AC3E}">
        <p14:creationId xmlns:p14="http://schemas.microsoft.com/office/powerpoint/2010/main" val="216481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dirty="0" smtClean="0"/>
              <a:t>As Laura </a:t>
            </a:r>
            <a:r>
              <a:rPr lang="it-IT" baseline="0" dirty="0" err="1" smtClean="0"/>
              <a:t>mentioned</a:t>
            </a:r>
            <a:r>
              <a:rPr lang="it-IT" baseline="0" dirty="0" smtClean="0"/>
              <a:t>, </a:t>
            </a:r>
            <a:r>
              <a:rPr lang="it-IT" baseline="0" dirty="0" err="1" smtClean="0"/>
              <a:t>this</a:t>
            </a:r>
            <a:r>
              <a:rPr lang="it-IT" baseline="0" dirty="0" smtClean="0"/>
              <a:t> </a:t>
            </a:r>
            <a:r>
              <a:rPr lang="it-IT" baseline="0" dirty="0" err="1" smtClean="0"/>
              <a:t>third</a:t>
            </a:r>
            <a:r>
              <a:rPr lang="it-IT" baseline="0" dirty="0" smtClean="0"/>
              <a:t> </a:t>
            </a:r>
            <a:r>
              <a:rPr lang="it-IT" baseline="0" dirty="0" err="1" smtClean="0"/>
              <a:t>section</a:t>
            </a:r>
            <a:r>
              <a:rPr lang="it-IT" baseline="0" dirty="0" smtClean="0"/>
              <a:t> </a:t>
            </a:r>
            <a:r>
              <a:rPr lang="it-IT" baseline="0" dirty="0" err="1" smtClean="0"/>
              <a:t>focuses</a:t>
            </a:r>
            <a:r>
              <a:rPr lang="it-IT" baseline="0" dirty="0" smtClean="0"/>
              <a:t> on the connection </a:t>
            </a:r>
            <a:r>
              <a:rPr lang="it-IT" baseline="0" dirty="0" err="1" smtClean="0"/>
              <a:t>between</a:t>
            </a:r>
            <a:r>
              <a:rPr lang="it-IT" baseline="0" dirty="0" smtClean="0"/>
              <a:t> </a:t>
            </a:r>
            <a:r>
              <a:rPr lang="it-IT" baseline="0" dirty="0" err="1" smtClean="0"/>
              <a:t>translation</a:t>
            </a:r>
            <a:r>
              <a:rPr lang="it-IT" baseline="0" dirty="0" smtClean="0"/>
              <a:t> and </a:t>
            </a:r>
            <a:r>
              <a:rPr lang="it-IT" baseline="0" dirty="0" err="1" smtClean="0"/>
              <a:t>language</a:t>
            </a:r>
            <a:r>
              <a:rPr lang="it-IT" baseline="0" dirty="0" smtClean="0"/>
              <a:t> </a:t>
            </a:r>
            <a:r>
              <a:rPr lang="it-IT" baseline="0" dirty="0" err="1" smtClean="0"/>
              <a:t>learning</a:t>
            </a:r>
            <a:r>
              <a:rPr lang="it-IT" baseline="0" dirty="0" smtClean="0"/>
              <a:t>: it </a:t>
            </a:r>
            <a:r>
              <a:rPr lang="it-IT" baseline="0" dirty="0" err="1" smtClean="0"/>
              <a:t>contains</a:t>
            </a:r>
            <a:r>
              <a:rPr lang="it-IT" baseline="0" dirty="0" smtClean="0"/>
              <a:t> </a:t>
            </a:r>
            <a:r>
              <a:rPr lang="it-IT" baseline="0" dirty="0" err="1" smtClean="0"/>
              <a:t>papers</a:t>
            </a:r>
            <a:r>
              <a:rPr lang="it-IT" baseline="0" dirty="0" smtClean="0"/>
              <a:t> </a:t>
            </a:r>
            <a:r>
              <a:rPr lang="it-IT" baseline="0" dirty="0" err="1" smtClean="0"/>
              <a:t>that</a:t>
            </a:r>
            <a:r>
              <a:rPr lang="it-IT" baseline="0" dirty="0" smtClean="0"/>
              <a:t> </a:t>
            </a:r>
            <a:r>
              <a:rPr lang="it-IT" baseline="0" dirty="0" err="1" smtClean="0"/>
              <a:t>describe</a:t>
            </a:r>
            <a:r>
              <a:rPr lang="it-IT" baseline="0" dirty="0" smtClean="0"/>
              <a:t> «</a:t>
            </a:r>
            <a:r>
              <a:rPr lang="it-IT" baseline="0" dirty="0" err="1" smtClean="0"/>
              <a:t>lessons</a:t>
            </a:r>
            <a:r>
              <a:rPr lang="it-IT" baseline="0" dirty="0" smtClean="0"/>
              <a:t>» and «</a:t>
            </a:r>
            <a:r>
              <a:rPr lang="it-IT" baseline="0" dirty="0" err="1" smtClean="0"/>
              <a:t>course</a:t>
            </a:r>
            <a:r>
              <a:rPr lang="it-IT" baseline="0" dirty="0" smtClean="0"/>
              <a:t> </a:t>
            </a:r>
            <a:r>
              <a:rPr lang="it-IT" baseline="0" dirty="0" err="1" smtClean="0"/>
              <a:t>designs</a:t>
            </a:r>
            <a:r>
              <a:rPr lang="it-IT" baseline="0" dirty="0" smtClean="0"/>
              <a:t>» </a:t>
            </a:r>
            <a:r>
              <a:rPr lang="it-IT" baseline="0" dirty="0" err="1" smtClean="0"/>
              <a:t>aimed</a:t>
            </a:r>
            <a:r>
              <a:rPr lang="it-IT" baseline="0" dirty="0" smtClean="0"/>
              <a:t> </a:t>
            </a:r>
            <a:r>
              <a:rPr lang="it-IT" baseline="0" dirty="0" err="1" smtClean="0"/>
              <a:t>both</a:t>
            </a:r>
            <a:r>
              <a:rPr lang="it-IT" baseline="0" dirty="0" smtClean="0"/>
              <a:t> </a:t>
            </a:r>
            <a:r>
              <a:rPr lang="it-IT" baseline="0" dirty="0" err="1" smtClean="0"/>
              <a:t>at</a:t>
            </a:r>
            <a:r>
              <a:rPr lang="it-IT" baseline="0" dirty="0" smtClean="0"/>
              <a:t> </a:t>
            </a:r>
            <a:r>
              <a:rPr lang="it-IT" baseline="0" dirty="0" err="1" smtClean="0"/>
              <a:t>students</a:t>
            </a:r>
            <a:r>
              <a:rPr lang="it-IT" baseline="0" dirty="0" smtClean="0"/>
              <a:t> </a:t>
            </a:r>
            <a:r>
              <a:rPr lang="it-IT" baseline="0" dirty="0" err="1" smtClean="0"/>
              <a:t>who</a:t>
            </a:r>
            <a:r>
              <a:rPr lang="it-IT" baseline="0" dirty="0" smtClean="0"/>
              <a:t> are training to be </a:t>
            </a:r>
            <a:r>
              <a:rPr lang="it-IT" baseline="0" dirty="0" err="1" smtClean="0"/>
              <a:t>interpreters</a:t>
            </a:r>
            <a:r>
              <a:rPr lang="it-IT" baseline="0" dirty="0" smtClean="0"/>
              <a:t> and </a:t>
            </a:r>
            <a:r>
              <a:rPr lang="it-IT" baseline="0" dirty="0" err="1" smtClean="0"/>
              <a:t>translators</a:t>
            </a:r>
            <a:r>
              <a:rPr lang="it-IT" baseline="0" dirty="0" smtClean="0"/>
              <a:t> and </a:t>
            </a:r>
            <a:r>
              <a:rPr lang="it-IT" baseline="0" dirty="0" err="1" smtClean="0"/>
              <a:t>at</a:t>
            </a:r>
            <a:r>
              <a:rPr lang="it-IT" baseline="0" dirty="0" smtClean="0"/>
              <a:t> </a:t>
            </a:r>
            <a:r>
              <a:rPr lang="it-IT" baseline="0" dirty="0" err="1" smtClean="0"/>
              <a:t>students</a:t>
            </a:r>
            <a:r>
              <a:rPr lang="it-IT" baseline="0" dirty="0" smtClean="0"/>
              <a:t> for </a:t>
            </a:r>
            <a:r>
              <a:rPr lang="it-IT" baseline="0" dirty="0" err="1" smtClean="0"/>
              <a:t>whom</a:t>
            </a:r>
            <a:r>
              <a:rPr lang="it-IT" baseline="0" dirty="0" smtClean="0"/>
              <a:t> </a:t>
            </a:r>
            <a:r>
              <a:rPr lang="it-IT" baseline="0" dirty="0" err="1" smtClean="0"/>
              <a:t>translating</a:t>
            </a:r>
            <a:r>
              <a:rPr lang="it-IT" baseline="0" dirty="0" smtClean="0"/>
              <a:t> </a:t>
            </a:r>
            <a:r>
              <a:rPr lang="it-IT" baseline="0" dirty="0" err="1" smtClean="0"/>
              <a:t>is</a:t>
            </a:r>
            <a:r>
              <a:rPr lang="it-IT" baseline="0" dirty="0" smtClean="0"/>
              <a:t> part of a general </a:t>
            </a:r>
            <a:r>
              <a:rPr lang="it-IT" baseline="0" dirty="0" err="1" smtClean="0"/>
              <a:t>language</a:t>
            </a:r>
            <a:r>
              <a:rPr lang="it-IT" baseline="0" dirty="0" smtClean="0"/>
              <a:t> curriculum.</a:t>
            </a:r>
          </a:p>
          <a:p>
            <a:endParaRPr lang="it-IT" baseline="0" dirty="0" smtClean="0"/>
          </a:p>
          <a:p>
            <a:r>
              <a:rPr lang="it-IT" baseline="0" dirty="0" smtClean="0"/>
              <a:t>The </a:t>
            </a:r>
            <a:r>
              <a:rPr lang="it-IT" baseline="0" dirty="0" err="1" smtClean="0"/>
              <a:t>papers</a:t>
            </a:r>
            <a:r>
              <a:rPr lang="it-IT" baseline="0" dirty="0" smtClean="0"/>
              <a:t> by </a:t>
            </a:r>
            <a:r>
              <a:rPr lang="it-IT" baseline="0" dirty="0" err="1" smtClean="0"/>
              <a:t>Dominic</a:t>
            </a:r>
            <a:r>
              <a:rPr lang="it-IT" baseline="0" dirty="0" smtClean="0"/>
              <a:t> Stewart and </a:t>
            </a:r>
            <a:r>
              <a:rPr lang="it-IT" baseline="0" dirty="0" err="1" smtClean="0"/>
              <a:t>myself</a:t>
            </a:r>
            <a:r>
              <a:rPr lang="it-IT" baseline="0" dirty="0" smtClean="0"/>
              <a:t> focus on the </a:t>
            </a:r>
            <a:r>
              <a:rPr lang="it-IT" baseline="0" dirty="0" err="1" smtClean="0"/>
              <a:t>learning</a:t>
            </a:r>
            <a:r>
              <a:rPr lang="it-IT" baseline="0" dirty="0" smtClean="0"/>
              <a:t> of English; </a:t>
            </a:r>
            <a:r>
              <a:rPr lang="it-IT" baseline="0" dirty="0" err="1" smtClean="0"/>
              <a:t>those</a:t>
            </a:r>
            <a:r>
              <a:rPr lang="it-IT" baseline="0" dirty="0" smtClean="0"/>
              <a:t> by Francesca La Forgia and Francesca Gatta, on </a:t>
            </a:r>
            <a:r>
              <a:rPr lang="it-IT" baseline="0" dirty="0" err="1" smtClean="0"/>
              <a:t>Italian</a:t>
            </a:r>
            <a:r>
              <a:rPr lang="it-IT" baseline="0" dirty="0" smtClean="0"/>
              <a:t> as an L1, Paola </a:t>
            </a:r>
            <a:r>
              <a:rPr lang="it-IT" baseline="0" dirty="0" err="1" smtClean="0"/>
              <a:t>Leone’s</a:t>
            </a:r>
            <a:r>
              <a:rPr lang="it-IT" baseline="0" dirty="0" smtClean="0"/>
              <a:t> </a:t>
            </a:r>
            <a:r>
              <a:rPr lang="it-IT" baseline="0" dirty="0" err="1" smtClean="0"/>
              <a:t>focuses</a:t>
            </a:r>
            <a:r>
              <a:rPr lang="it-IT" baseline="0" dirty="0" smtClean="0"/>
              <a:t> on </a:t>
            </a:r>
            <a:r>
              <a:rPr lang="it-IT" baseline="0" dirty="0" err="1" smtClean="0"/>
              <a:t>both</a:t>
            </a:r>
            <a:r>
              <a:rPr lang="it-IT" baseline="0" dirty="0" smtClean="0"/>
              <a:t> </a:t>
            </a:r>
            <a:r>
              <a:rPr lang="it-IT" baseline="0" dirty="0" err="1" smtClean="0"/>
              <a:t>Italian</a:t>
            </a:r>
            <a:r>
              <a:rPr lang="it-IT" baseline="0" dirty="0" smtClean="0"/>
              <a:t> and English as an L2. </a:t>
            </a:r>
            <a:r>
              <a:rPr lang="it-IT" baseline="0" dirty="0" err="1" smtClean="0"/>
              <a:t>But</a:t>
            </a:r>
            <a:r>
              <a:rPr lang="it-IT" baseline="0" dirty="0" smtClean="0"/>
              <a:t> </a:t>
            </a:r>
            <a:r>
              <a:rPr lang="it-IT" baseline="0" dirty="0" err="1" smtClean="0"/>
              <a:t>what</a:t>
            </a:r>
            <a:r>
              <a:rPr lang="it-IT" baseline="0" dirty="0" smtClean="0"/>
              <a:t> </a:t>
            </a:r>
            <a:r>
              <a:rPr lang="it-IT" baseline="0" dirty="0" err="1" smtClean="0"/>
              <a:t>struck</a:t>
            </a:r>
            <a:r>
              <a:rPr lang="it-IT" baseline="0" dirty="0" smtClean="0"/>
              <a:t> me </a:t>
            </a:r>
            <a:r>
              <a:rPr lang="it-IT" baseline="0" dirty="0" err="1" smtClean="0"/>
              <a:t>most</a:t>
            </a:r>
            <a:r>
              <a:rPr lang="it-IT" baseline="0" dirty="0" smtClean="0"/>
              <a:t>, </a:t>
            </a:r>
            <a:r>
              <a:rPr lang="it-IT" baseline="0" dirty="0" err="1" smtClean="0"/>
              <a:t>however</a:t>
            </a:r>
            <a:r>
              <a:rPr lang="it-IT" baseline="0" dirty="0" smtClean="0"/>
              <a:t>, as I </a:t>
            </a:r>
            <a:r>
              <a:rPr lang="it-IT" baseline="0" dirty="0" err="1" smtClean="0"/>
              <a:t>was</a:t>
            </a:r>
            <a:r>
              <a:rPr lang="it-IT" baseline="0" dirty="0" smtClean="0"/>
              <a:t> </a:t>
            </a:r>
            <a:r>
              <a:rPr lang="it-IT" baseline="0" dirty="0" err="1" smtClean="0"/>
              <a:t>rereading</a:t>
            </a:r>
            <a:r>
              <a:rPr lang="it-IT" baseline="0" dirty="0" smtClean="0"/>
              <a:t> the </a:t>
            </a:r>
            <a:r>
              <a:rPr lang="it-IT" baseline="0" dirty="0" err="1" smtClean="0"/>
              <a:t>papers</a:t>
            </a:r>
            <a:r>
              <a:rPr lang="it-IT" baseline="0" dirty="0" smtClean="0"/>
              <a:t> in </a:t>
            </a:r>
            <a:r>
              <a:rPr lang="it-IT" baseline="0" dirty="0" err="1" smtClean="0"/>
              <a:t>preparation</a:t>
            </a:r>
            <a:r>
              <a:rPr lang="it-IT" baseline="0" dirty="0" smtClean="0"/>
              <a:t> for </a:t>
            </a:r>
            <a:r>
              <a:rPr lang="it-IT" baseline="0" dirty="0" err="1" smtClean="0"/>
              <a:t>today’s</a:t>
            </a:r>
            <a:r>
              <a:rPr lang="it-IT" baseline="0" dirty="0" smtClean="0"/>
              <a:t> </a:t>
            </a:r>
            <a:r>
              <a:rPr lang="it-IT" baseline="0" dirty="0" err="1" smtClean="0"/>
              <a:t>presentation</a:t>
            </a:r>
            <a:r>
              <a:rPr lang="it-IT" baseline="0" dirty="0" smtClean="0"/>
              <a:t>, </a:t>
            </a:r>
            <a:r>
              <a:rPr lang="it-IT" baseline="0" dirty="0" err="1" smtClean="0"/>
              <a:t>was</a:t>
            </a:r>
            <a:r>
              <a:rPr lang="it-IT" baseline="0" dirty="0" smtClean="0"/>
              <a:t> a common denominator: the focus on </a:t>
            </a:r>
            <a:r>
              <a:rPr lang="it-IT" baseline="0" dirty="0" err="1" smtClean="0"/>
              <a:t>teaching</a:t>
            </a:r>
            <a:r>
              <a:rPr lang="it-IT" baseline="0" dirty="0" smtClean="0"/>
              <a:t>/</a:t>
            </a:r>
            <a:r>
              <a:rPr lang="it-IT" baseline="0" dirty="0" err="1" smtClean="0"/>
              <a:t>learning</a:t>
            </a:r>
            <a:r>
              <a:rPr lang="it-IT" baseline="0" dirty="0" smtClean="0"/>
              <a:t> </a:t>
            </a:r>
            <a:r>
              <a:rPr lang="it-IT" baseline="0" dirty="0" err="1" smtClean="0"/>
              <a:t>activities</a:t>
            </a:r>
            <a:r>
              <a:rPr lang="it-IT" baseline="0" dirty="0" smtClean="0"/>
              <a:t> </a:t>
            </a:r>
            <a:r>
              <a:rPr lang="it-IT" baseline="0" dirty="0" err="1" smtClean="0"/>
              <a:t>designed</a:t>
            </a:r>
            <a:r>
              <a:rPr lang="it-IT" baseline="0" dirty="0" smtClean="0"/>
              <a:t> to </a:t>
            </a:r>
            <a:r>
              <a:rPr lang="it-IT" baseline="0" dirty="0" err="1" smtClean="0"/>
              <a:t>develop</a:t>
            </a:r>
            <a:r>
              <a:rPr lang="it-IT" baseline="0" dirty="0" smtClean="0"/>
              <a:t> </a:t>
            </a:r>
            <a:r>
              <a:rPr lang="it-IT" baseline="0" dirty="0" err="1" smtClean="0"/>
              <a:t>critical</a:t>
            </a:r>
            <a:r>
              <a:rPr lang="it-IT" baseline="0" dirty="0" smtClean="0"/>
              <a:t> </a:t>
            </a:r>
            <a:r>
              <a:rPr lang="it-IT" baseline="0" dirty="0" err="1" smtClean="0"/>
              <a:t>awareness</a:t>
            </a:r>
            <a:r>
              <a:rPr lang="it-IT" baseline="0" dirty="0" smtClean="0"/>
              <a:t> and </a:t>
            </a:r>
            <a:r>
              <a:rPr lang="it-IT" baseline="0" dirty="0" err="1" smtClean="0"/>
              <a:t>reflective</a:t>
            </a:r>
            <a:r>
              <a:rPr lang="it-IT" baseline="0" dirty="0" smtClean="0"/>
              <a:t> </a:t>
            </a:r>
            <a:r>
              <a:rPr lang="it-IT" baseline="0" dirty="0" err="1" smtClean="0"/>
              <a:t>practice</a:t>
            </a:r>
            <a:r>
              <a:rPr lang="it-IT"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Dominic Stewart</a:t>
            </a:r>
            <a:r>
              <a:rPr lang="en-GB" sz="1200" kern="1200" baseline="0" dirty="0" smtClean="0">
                <a:solidFill>
                  <a:schemeClr val="tx1"/>
                </a:solidFill>
                <a:effectLst/>
                <a:latin typeface="+mn-lt"/>
                <a:ea typeface="+mn-ea"/>
                <a:cs typeface="+mn-cs"/>
              </a:rPr>
              <a:t> presents a </a:t>
            </a:r>
            <a:r>
              <a:rPr lang="en-GB" sz="1200" kern="1200" dirty="0" smtClean="0">
                <a:solidFill>
                  <a:schemeClr val="tx1"/>
                </a:solidFill>
                <a:effectLst/>
                <a:latin typeface="+mn-lt"/>
                <a:ea typeface="+mn-ea"/>
                <a:cs typeface="+mn-cs"/>
              </a:rPr>
              <a:t>lesson designed to get interpreting trainees and learners of English to reflect critically on why the form of English pronunciation known as RP still constitutes a target for students and teachers of English. It’s a good read, not only because of Dominic’s delightful tongue-in-check style</a:t>
            </a:r>
            <a:r>
              <a:rPr lang="en-GB" sz="1200" kern="1200" baseline="0" dirty="0" smtClean="0">
                <a:solidFill>
                  <a:schemeClr val="tx1"/>
                </a:solidFill>
                <a:effectLst/>
                <a:latin typeface="+mn-lt"/>
                <a:ea typeface="+mn-ea"/>
                <a:cs typeface="+mn-cs"/>
              </a:rPr>
              <a:t>, but also because it proposes practical that help learners realise that that RP is not the monolithic, </a:t>
            </a:r>
            <a:r>
              <a:rPr lang="en-GB" sz="1200" kern="1200" baseline="0" dirty="0" err="1" smtClean="0">
                <a:solidFill>
                  <a:schemeClr val="tx1"/>
                </a:solidFill>
                <a:effectLst/>
                <a:latin typeface="+mn-lt"/>
                <a:ea typeface="+mn-ea"/>
                <a:cs typeface="+mn-cs"/>
              </a:rPr>
              <a:t>clearcut</a:t>
            </a:r>
            <a:r>
              <a:rPr lang="en-GB" sz="1200" kern="1200" baseline="0" dirty="0" smtClean="0">
                <a:solidFill>
                  <a:schemeClr val="tx1"/>
                </a:solidFill>
                <a:effectLst/>
                <a:latin typeface="+mn-lt"/>
                <a:ea typeface="+mn-ea"/>
                <a:cs typeface="+mn-cs"/>
              </a:rPr>
              <a:t> model it is often made out to be. One of these involves observing the variable pronunciation of </a:t>
            </a:r>
            <a:r>
              <a:rPr lang="en-GB" sz="1200" kern="1200" baseline="0" dirty="0" err="1" smtClean="0">
                <a:solidFill>
                  <a:schemeClr val="tx1"/>
                </a:solidFill>
                <a:effectLst/>
                <a:latin typeface="+mn-lt"/>
                <a:ea typeface="+mn-ea"/>
                <a:cs typeface="+mn-cs"/>
              </a:rPr>
              <a:t>intervocal</a:t>
            </a:r>
            <a:r>
              <a:rPr lang="en-GB" sz="1200" kern="1200" baseline="0" dirty="0" smtClean="0">
                <a:solidFill>
                  <a:schemeClr val="tx1"/>
                </a:solidFill>
                <a:effectLst/>
                <a:latin typeface="+mn-lt"/>
                <a:ea typeface="+mn-ea"/>
                <a:cs typeface="+mn-cs"/>
              </a:rPr>
              <a:t> /t/ in a video interview of a well-known actor.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Francesca La </a:t>
            </a:r>
            <a:r>
              <a:rPr lang="en-GB" sz="1200" kern="1200" baseline="0" dirty="0" err="1" smtClean="0">
                <a:solidFill>
                  <a:schemeClr val="tx1"/>
                </a:solidFill>
                <a:effectLst/>
                <a:latin typeface="+mn-lt"/>
                <a:ea typeface="+mn-ea"/>
                <a:cs typeface="+mn-cs"/>
              </a:rPr>
              <a:t>Forgia</a:t>
            </a:r>
            <a:r>
              <a:rPr lang="en-GB" sz="1200" kern="1200" baseline="0" dirty="0" smtClean="0">
                <a:solidFill>
                  <a:schemeClr val="tx1"/>
                </a:solidFill>
                <a:effectLst/>
                <a:latin typeface="+mn-lt"/>
                <a:ea typeface="+mn-ea"/>
                <a:cs typeface="+mn-cs"/>
              </a:rPr>
              <a:t> presents and motivates a teaching model designed to help students of interpretation develop a more pragmatic understanding of what’s involved in institutional communication. One thing that I particularly appreciated in this paper was the strong sense of teaching/learning as a situated activity, both in a curricular sense, with the course of Italian L1 being conceptualized explicitly located at the intersection of the different language combinations, and in terms of the teaching process (the author very clearly highlights how the series of activities build on and make explicit the implicit knowledge students have already obtained from their previous courses). A great example of a truly curricular approach in interpreter education.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As someone</a:t>
            </a:r>
            <a:r>
              <a:rPr lang="en-GB" sz="1200" kern="1200" baseline="0" dirty="0" smtClean="0">
                <a:solidFill>
                  <a:schemeClr val="tx1"/>
                </a:solidFill>
                <a:effectLst/>
                <a:latin typeface="+mn-lt"/>
                <a:ea typeface="+mn-ea"/>
                <a:cs typeface="+mn-cs"/>
              </a:rPr>
              <a:t> who researches academic writing herself, I found t</a:t>
            </a:r>
            <a:r>
              <a:rPr lang="en-GB" sz="1200" kern="1200" dirty="0" smtClean="0">
                <a:solidFill>
                  <a:schemeClr val="tx1"/>
                </a:solidFill>
                <a:effectLst/>
                <a:latin typeface="+mn-lt"/>
                <a:ea typeface="+mn-ea"/>
                <a:cs typeface="+mn-cs"/>
              </a:rPr>
              <a:t>he third contribution, by Francesca </a:t>
            </a:r>
            <a:r>
              <a:rPr lang="en-GB" sz="1200" kern="1200" dirty="0" err="1" smtClean="0">
                <a:solidFill>
                  <a:schemeClr val="tx1"/>
                </a:solidFill>
                <a:effectLst/>
                <a:latin typeface="+mn-lt"/>
                <a:ea typeface="+mn-ea"/>
                <a:cs typeface="+mn-cs"/>
              </a:rPr>
              <a:t>Gatta</a:t>
            </a:r>
            <a:r>
              <a:rPr lang="en-GB" sz="1200" kern="1200" dirty="0" smtClean="0">
                <a:solidFill>
                  <a:schemeClr val="tx1"/>
                </a:solidFill>
                <a:effectLst/>
                <a:latin typeface="+mn-lt"/>
                <a:ea typeface="+mn-ea"/>
                <a:cs typeface="+mn-cs"/>
              </a:rPr>
              <a:t>, particularly </a:t>
            </a:r>
            <a:r>
              <a:rPr lang="en-GB" sz="1200" kern="1200" baseline="0" dirty="0" smtClean="0">
                <a:solidFill>
                  <a:schemeClr val="tx1"/>
                </a:solidFill>
                <a:effectLst/>
                <a:latin typeface="+mn-lt"/>
                <a:ea typeface="+mn-ea"/>
                <a:cs typeface="+mn-cs"/>
              </a:rPr>
              <a:t>intriguing. She presents and motivates a 20-hour writing seminar that accompanied her 2017 Italian Linguistics course. There’s a lot of food for thought for other teachers in the article, but what I particularly liked was a three-stage activity in which students acquired a stronger sense of the differences between </a:t>
            </a:r>
            <a:r>
              <a:rPr lang="en-GB" sz="1200" kern="1200" dirty="0" smtClean="0">
                <a:solidFill>
                  <a:schemeClr val="tx1"/>
                </a:solidFill>
                <a:effectLst/>
                <a:latin typeface="+mn-lt"/>
                <a:ea typeface="+mn-ea"/>
                <a:cs typeface="+mn-cs"/>
              </a:rPr>
              <a:t>oral and written communication by first transcribing</a:t>
            </a:r>
            <a:r>
              <a:rPr lang="en-GB" sz="1200" kern="1200" baseline="0" dirty="0" smtClean="0">
                <a:solidFill>
                  <a:schemeClr val="tx1"/>
                </a:solidFill>
                <a:effectLst/>
                <a:latin typeface="+mn-lt"/>
                <a:ea typeface="+mn-ea"/>
                <a:cs typeface="+mn-cs"/>
              </a:rPr>
              <a:t> an interview, then recasting it a publishable version (with clear-cut questions and answers) and finally producing a 2-paragraph summary. I’m thinking of borrowing this sequence of activities for my next year’s English linguistics course – thank you, Francesca!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title of Paola Leone’s paper, “Co-</a:t>
            </a:r>
            <a:r>
              <a:rPr lang="en-GB" sz="1200" kern="1200" dirty="0" err="1" smtClean="0">
                <a:solidFill>
                  <a:schemeClr val="tx1"/>
                </a:solidFill>
                <a:effectLst/>
                <a:latin typeface="+mn-lt"/>
                <a:ea typeface="+mn-ea"/>
                <a:cs typeface="+mn-cs"/>
              </a:rPr>
              <a:t>costruzione</a:t>
            </a:r>
            <a:r>
              <a:rPr lang="en-GB" sz="1200" kern="1200" dirty="0" smtClean="0">
                <a:solidFill>
                  <a:schemeClr val="tx1"/>
                </a:solidFill>
                <a:effectLst/>
                <a:latin typeface="+mn-lt"/>
                <a:ea typeface="+mn-ea"/>
                <a:cs typeface="+mn-cs"/>
              </a:rPr>
              <a:t> di </a:t>
            </a:r>
            <a:r>
              <a:rPr lang="en-GB" sz="1200" kern="1200" dirty="0" err="1" smtClean="0">
                <a:solidFill>
                  <a:schemeClr val="tx1"/>
                </a:solidFill>
                <a:effectLst/>
                <a:latin typeface="+mn-lt"/>
                <a:ea typeface="+mn-ea"/>
                <a:cs typeface="+mn-cs"/>
              </a:rPr>
              <a:t>competenze</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linguistiche</a:t>
            </a:r>
            <a:r>
              <a:rPr lang="en-GB" sz="1200" kern="1200" dirty="0" smtClean="0">
                <a:solidFill>
                  <a:schemeClr val="tx1"/>
                </a:solidFill>
                <a:effectLst/>
                <a:latin typeface="+mn-lt"/>
                <a:ea typeface="+mn-ea"/>
                <a:cs typeface="+mn-cs"/>
              </a:rPr>
              <a:t> e </a:t>
            </a:r>
            <a:r>
              <a:rPr lang="en-GB" sz="1200" kern="1200" dirty="0" err="1" smtClean="0">
                <a:solidFill>
                  <a:schemeClr val="tx1"/>
                </a:solidFill>
                <a:effectLst/>
                <a:latin typeface="+mn-lt"/>
                <a:ea typeface="+mn-ea"/>
                <a:cs typeface="+mn-cs"/>
              </a:rPr>
              <a:t>culturali</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attraverso</a:t>
            </a:r>
            <a:r>
              <a:rPr lang="en-GB" sz="1200" kern="1200" baseline="0" dirty="0" smtClean="0">
                <a:solidFill>
                  <a:schemeClr val="tx1"/>
                </a:solidFill>
                <a:effectLst/>
                <a:latin typeface="+mn-lt"/>
                <a:ea typeface="+mn-ea"/>
                <a:cs typeface="+mn-cs"/>
              </a:rPr>
              <a:t> la </a:t>
            </a:r>
            <a:r>
              <a:rPr lang="en-GB" sz="1200" kern="1200" baseline="0" dirty="0" err="1" smtClean="0">
                <a:solidFill>
                  <a:schemeClr val="tx1"/>
                </a:solidFill>
                <a:effectLst/>
                <a:latin typeface="+mn-lt"/>
                <a:ea typeface="+mn-ea"/>
                <a:cs typeface="+mn-cs"/>
              </a:rPr>
              <a:t>riflessione</a:t>
            </a:r>
            <a:r>
              <a:rPr lang="en-GB" sz="1200" kern="1200" baseline="0" dirty="0" smtClean="0">
                <a:solidFill>
                  <a:schemeClr val="tx1"/>
                </a:solidFill>
                <a:effectLst/>
                <a:latin typeface="+mn-lt"/>
                <a:ea typeface="+mn-ea"/>
                <a:cs typeface="+mn-cs"/>
              </a:rPr>
              <a:t> e la </a:t>
            </a:r>
            <a:r>
              <a:rPr lang="en-GB" sz="1200" kern="1200" baseline="0" dirty="0" err="1" smtClean="0">
                <a:solidFill>
                  <a:schemeClr val="tx1"/>
                </a:solidFill>
                <a:effectLst/>
                <a:latin typeface="+mn-lt"/>
                <a:ea typeface="+mn-ea"/>
                <a:cs typeface="+mn-cs"/>
              </a:rPr>
              <a:t>discussione</a:t>
            </a:r>
            <a:r>
              <a:rPr lang="en-GB" sz="1200" kern="1200" baseline="0" dirty="0" smtClean="0">
                <a:solidFill>
                  <a:schemeClr val="tx1"/>
                </a:solidFill>
                <a:effectLst/>
                <a:latin typeface="+mn-lt"/>
                <a:ea typeface="+mn-ea"/>
                <a:cs typeface="+mn-cs"/>
              </a:rPr>
              <a:t>” underlines the teaching approach she’s forwarding. The paper presents a theoretical framework and practical guidelines for making “Tandem-learning”, often thought of as simply a useful ‘side-activity’, into the “main activity” in a language course. Paola describes a project in which </a:t>
            </a:r>
            <a:r>
              <a:rPr lang="en-GB" sz="1200" kern="1200" dirty="0" smtClean="0">
                <a:solidFill>
                  <a:schemeClr val="tx1"/>
                </a:solidFill>
                <a:effectLst/>
                <a:latin typeface="+mn-lt"/>
                <a:ea typeface="+mn-ea"/>
                <a:cs typeface="+mn-cs"/>
              </a:rPr>
              <a:t>pairs of language students, using Voice-over protocols such as Skype, chatted together for half an hour first in one language, then in the other. These conversations were recorded and then subsequently analysed by the students and teachers.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My own contribution to the volume rounds up this section. Like several</a:t>
            </a:r>
            <a:r>
              <a:rPr lang="en-GB" sz="1200" kern="1200" baseline="0" dirty="0" smtClean="0">
                <a:solidFill>
                  <a:schemeClr val="tx1"/>
                </a:solidFill>
                <a:effectLst/>
                <a:latin typeface="+mn-lt"/>
                <a:ea typeface="+mn-ea"/>
                <a:cs typeface="+mn-cs"/>
              </a:rPr>
              <a:t> of the contributions already described, it also makes metalinguistic awareness as a learning goal. It starts from a failure I encountered in teaching translation from Italian to English , i.e. the difficulties I encountered teaching students to use the correct tenses in translating the so-called “future in the past”. In the paper I describe how I combined different pedagogic strategies – including </a:t>
            </a:r>
            <a:r>
              <a:rPr lang="en-GB" sz="1200" kern="1200" dirty="0" smtClean="0">
                <a:solidFill>
                  <a:schemeClr val="tx1"/>
                </a:solidFill>
                <a:effectLst/>
                <a:latin typeface="+mn-lt"/>
                <a:ea typeface="+mn-ea"/>
                <a:cs typeface="+mn-cs"/>
              </a:rPr>
              <a:t>role play and the use of “</a:t>
            </a:r>
            <a:r>
              <a:rPr lang="en-GB" sz="1200" kern="1200" dirty="0" err="1" smtClean="0">
                <a:solidFill>
                  <a:schemeClr val="tx1"/>
                </a:solidFill>
                <a:effectLst/>
                <a:latin typeface="+mn-lt"/>
                <a:ea typeface="+mn-ea"/>
                <a:cs typeface="+mn-cs"/>
              </a:rPr>
              <a:t>fumetti</a:t>
            </a:r>
            <a:r>
              <a:rPr lang="en-GB" sz="1200" kern="1200" dirty="0" smtClean="0">
                <a:solidFill>
                  <a:schemeClr val="tx1"/>
                </a:solidFill>
                <a:effectLst/>
                <a:latin typeface="+mn-lt"/>
                <a:ea typeface="+mn-ea"/>
                <a:cs typeface="+mn-cs"/>
              </a:rPr>
              <a:t>” – to try to help students develop a pragmatically-ground awareness of differences between the English and Italian verb systems. </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12</a:t>
            </a:fld>
            <a:endParaRPr lang="it-IT"/>
          </a:p>
        </p:txBody>
      </p:sp>
    </p:spTree>
    <p:extLst>
      <p:ext uri="{BB962C8B-B14F-4D97-AF65-F5344CB8AC3E}">
        <p14:creationId xmlns:p14="http://schemas.microsoft.com/office/powerpoint/2010/main" val="9182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Now</a:t>
            </a:r>
            <a:r>
              <a:rPr lang="it-IT" dirty="0" smtClean="0"/>
              <a:t> to the </a:t>
            </a:r>
            <a:r>
              <a:rPr lang="it-IT" dirty="0" err="1" smtClean="0"/>
              <a:t>fourth</a:t>
            </a:r>
            <a:r>
              <a:rPr lang="it-IT" dirty="0" smtClean="0"/>
              <a:t> </a:t>
            </a:r>
            <a:r>
              <a:rPr lang="it-IT" dirty="0" err="1" smtClean="0"/>
              <a:t>section</a:t>
            </a:r>
            <a:r>
              <a:rPr lang="it-IT" dirty="0" smtClean="0"/>
              <a:t> of the volume. As the </a:t>
            </a:r>
            <a:r>
              <a:rPr lang="it-IT" dirty="0" err="1" smtClean="0"/>
              <a:t>title</a:t>
            </a:r>
            <a:r>
              <a:rPr lang="it-IT" dirty="0" smtClean="0"/>
              <a:t> </a:t>
            </a:r>
            <a:r>
              <a:rPr lang="it-IT" dirty="0" err="1" smtClean="0"/>
              <a:t>says</a:t>
            </a:r>
            <a:r>
              <a:rPr lang="it-IT" dirty="0" smtClean="0"/>
              <a:t>,</a:t>
            </a:r>
            <a:r>
              <a:rPr lang="it-IT" baseline="0" dirty="0" smtClean="0"/>
              <a:t> the </a:t>
            </a:r>
            <a:r>
              <a:rPr lang="it-IT" baseline="0" dirty="0" err="1" smtClean="0"/>
              <a:t>section</a:t>
            </a:r>
            <a:r>
              <a:rPr lang="it-IT" baseline="0" dirty="0" smtClean="0"/>
              <a:t> </a:t>
            </a:r>
            <a:r>
              <a:rPr lang="it-IT" baseline="0" dirty="0" err="1" smtClean="0"/>
              <a:t>contains</a:t>
            </a:r>
            <a:r>
              <a:rPr lang="it-IT" baseline="0" dirty="0" smtClean="0"/>
              <a:t> «</a:t>
            </a:r>
            <a:r>
              <a:rPr lang="it-IT" baseline="0" dirty="0" err="1" smtClean="0"/>
              <a:t>lessons</a:t>
            </a:r>
            <a:r>
              <a:rPr lang="it-IT" baseline="0" dirty="0" smtClean="0"/>
              <a:t>» and </a:t>
            </a:r>
            <a:r>
              <a:rPr lang="it-IT" baseline="0" dirty="0" err="1" smtClean="0"/>
              <a:t>reflections</a:t>
            </a:r>
            <a:r>
              <a:rPr lang="it-IT" baseline="0" dirty="0" smtClean="0"/>
              <a:t> on </a:t>
            </a:r>
            <a:r>
              <a:rPr lang="it-IT" baseline="0" dirty="0" err="1" smtClean="0"/>
              <a:t>language</a:t>
            </a:r>
            <a:r>
              <a:rPr lang="it-IT" baseline="0" dirty="0" smtClean="0"/>
              <a:t> </a:t>
            </a:r>
            <a:r>
              <a:rPr lang="it-IT" baseline="0" dirty="0" err="1" smtClean="0"/>
              <a:t>pedagogy</a:t>
            </a:r>
            <a:r>
              <a:rPr lang="it-IT" baseline="0" dirty="0" smtClean="0"/>
              <a:t> from a cross-</a:t>
            </a:r>
            <a:r>
              <a:rPr lang="it-IT" baseline="0" dirty="0" err="1" smtClean="0"/>
              <a:t>linguistic</a:t>
            </a:r>
            <a:r>
              <a:rPr lang="it-IT" baseline="0" dirty="0" smtClean="0"/>
              <a:t> </a:t>
            </a:r>
            <a:r>
              <a:rPr lang="it-IT" baseline="0" dirty="0" err="1" smtClean="0"/>
              <a:t>perspective</a:t>
            </a:r>
            <a:r>
              <a:rPr lang="it-IT" baseline="0" dirty="0" smtClean="0"/>
              <a:t>.</a:t>
            </a:r>
          </a:p>
          <a:p>
            <a:endParaRPr lang="it-IT" baseline="0" dirty="0" smtClean="0"/>
          </a:p>
          <a:p>
            <a:r>
              <a:rPr lang="it-IT" dirty="0" smtClean="0"/>
              <a:t>Greta</a:t>
            </a:r>
            <a:r>
              <a:rPr lang="it-IT" baseline="0" dirty="0" smtClean="0"/>
              <a:t> </a:t>
            </a:r>
            <a:r>
              <a:rPr lang="it-IT" baseline="0" dirty="0" err="1" smtClean="0"/>
              <a:t>Zazoni</a:t>
            </a:r>
            <a:r>
              <a:rPr lang="it-IT" baseline="0" dirty="0" smtClean="0"/>
              <a:t> shares a </a:t>
            </a:r>
            <a:r>
              <a:rPr lang="it-IT" baseline="0" dirty="0" err="1" smtClean="0"/>
              <a:t>hands-on</a:t>
            </a:r>
            <a:r>
              <a:rPr lang="it-IT" baseline="0" dirty="0" smtClean="0"/>
              <a:t> </a:t>
            </a:r>
            <a:r>
              <a:rPr lang="it-IT" baseline="0" dirty="0" err="1" smtClean="0"/>
              <a:t>module</a:t>
            </a:r>
            <a:r>
              <a:rPr lang="it-IT" baseline="0" dirty="0" smtClean="0"/>
              <a:t> on «</a:t>
            </a:r>
            <a:r>
              <a:rPr lang="it-IT" baseline="0" dirty="0" err="1" smtClean="0"/>
              <a:t>linguistic</a:t>
            </a:r>
            <a:r>
              <a:rPr lang="it-IT" baseline="0" dirty="0" smtClean="0"/>
              <a:t> </a:t>
            </a:r>
            <a:r>
              <a:rPr lang="it-IT" baseline="0" dirty="0" err="1" smtClean="0"/>
              <a:t>impoliteness</a:t>
            </a:r>
            <a:r>
              <a:rPr lang="it-IT" baseline="0" dirty="0" smtClean="0"/>
              <a:t>» in </a:t>
            </a:r>
            <a:r>
              <a:rPr lang="it-IT" baseline="0" dirty="0" err="1" smtClean="0"/>
              <a:t>Italian</a:t>
            </a:r>
            <a:r>
              <a:rPr lang="it-IT" baseline="0" dirty="0" smtClean="0"/>
              <a:t> L2 that </a:t>
            </a:r>
            <a:r>
              <a:rPr lang="it-IT" baseline="0" dirty="0" err="1" smtClean="0"/>
              <a:t>she</a:t>
            </a:r>
            <a:r>
              <a:rPr lang="it-IT" baseline="0" dirty="0" smtClean="0"/>
              <a:t> </a:t>
            </a:r>
            <a:r>
              <a:rPr lang="it-IT" baseline="0" dirty="0" err="1" smtClean="0"/>
              <a:t>taught</a:t>
            </a:r>
            <a:r>
              <a:rPr lang="it-IT" baseline="0" dirty="0" smtClean="0"/>
              <a:t> to </a:t>
            </a:r>
            <a:r>
              <a:rPr lang="it-IT" baseline="0" dirty="0" err="1" smtClean="0"/>
              <a:t>incoming</a:t>
            </a:r>
            <a:r>
              <a:rPr lang="it-IT" baseline="0" dirty="0" smtClean="0"/>
              <a:t> Erasmus </a:t>
            </a:r>
            <a:r>
              <a:rPr lang="it-IT" baseline="0" dirty="0" err="1" smtClean="0"/>
              <a:t>students</a:t>
            </a:r>
            <a:r>
              <a:rPr lang="it-IT" baseline="0" dirty="0" smtClean="0"/>
              <a:t> </a:t>
            </a:r>
            <a:r>
              <a:rPr lang="it-IT" baseline="0" dirty="0" err="1" smtClean="0"/>
              <a:t>at</a:t>
            </a:r>
            <a:r>
              <a:rPr lang="it-IT" baseline="0" dirty="0" smtClean="0"/>
              <a:t> the </a:t>
            </a:r>
            <a:r>
              <a:rPr lang="it-IT" baseline="0" dirty="0" err="1" smtClean="0"/>
              <a:t>University</a:t>
            </a:r>
            <a:r>
              <a:rPr lang="it-IT" baseline="0" dirty="0" smtClean="0"/>
              <a:t> of Bologna. The </a:t>
            </a:r>
            <a:r>
              <a:rPr lang="it-IT" baseline="0" dirty="0" err="1" smtClean="0"/>
              <a:t>unit</a:t>
            </a:r>
            <a:r>
              <a:rPr lang="it-IT" baseline="0" dirty="0" smtClean="0"/>
              <a:t> </a:t>
            </a:r>
            <a:r>
              <a:rPr lang="it-IT" baseline="0" dirty="0" err="1" smtClean="0"/>
              <a:t>is</a:t>
            </a:r>
            <a:r>
              <a:rPr lang="it-IT" baseline="0" dirty="0" smtClean="0"/>
              <a:t> </a:t>
            </a:r>
            <a:r>
              <a:rPr lang="it-IT" baseline="0" dirty="0" err="1" smtClean="0"/>
              <a:t>called</a:t>
            </a:r>
            <a:r>
              <a:rPr lang="it-IT" baseline="0" dirty="0" smtClean="0"/>
              <a:t> «Offendere, insultare e dire parolacce» – </a:t>
            </a:r>
            <a:r>
              <a:rPr lang="it-IT" baseline="0" dirty="0" err="1" smtClean="0"/>
              <a:t>who</a:t>
            </a:r>
            <a:r>
              <a:rPr lang="it-IT" baseline="0" dirty="0" smtClean="0"/>
              <a:t> </a:t>
            </a:r>
            <a:r>
              <a:rPr lang="it-IT" baseline="0" dirty="0" err="1" smtClean="0"/>
              <a:t>wouldn’t</a:t>
            </a:r>
            <a:r>
              <a:rPr lang="it-IT" baseline="0" dirty="0" smtClean="0"/>
              <a:t> be </a:t>
            </a:r>
            <a:r>
              <a:rPr lang="it-IT" baseline="0" dirty="0" err="1" smtClean="0"/>
              <a:t>attracted</a:t>
            </a:r>
            <a:r>
              <a:rPr lang="it-IT" baseline="0" dirty="0" smtClean="0"/>
              <a:t> by a </a:t>
            </a:r>
            <a:r>
              <a:rPr lang="it-IT" baseline="0" dirty="0" err="1" smtClean="0"/>
              <a:t>title</a:t>
            </a:r>
            <a:r>
              <a:rPr lang="it-IT" baseline="0" dirty="0" smtClean="0"/>
              <a:t> </a:t>
            </a:r>
            <a:r>
              <a:rPr lang="it-IT" baseline="0" dirty="0" err="1" smtClean="0"/>
              <a:t>like</a:t>
            </a:r>
            <a:r>
              <a:rPr lang="it-IT" baseline="0" dirty="0" smtClean="0"/>
              <a:t> that! </a:t>
            </a:r>
            <a:r>
              <a:rPr lang="it-IT" baseline="0" dirty="0" err="1" smtClean="0"/>
              <a:t>But</a:t>
            </a:r>
            <a:r>
              <a:rPr lang="it-IT" baseline="0" dirty="0" smtClean="0"/>
              <a:t> as a </a:t>
            </a:r>
            <a:r>
              <a:rPr lang="it-IT" baseline="0" dirty="0" err="1" smtClean="0"/>
              <a:t>fellow</a:t>
            </a:r>
            <a:r>
              <a:rPr lang="it-IT" baseline="0" dirty="0" smtClean="0"/>
              <a:t> </a:t>
            </a:r>
            <a:r>
              <a:rPr lang="it-IT" baseline="0" dirty="0" err="1" smtClean="0"/>
              <a:t>teacher</a:t>
            </a:r>
            <a:r>
              <a:rPr lang="it-IT" baseline="0" dirty="0" smtClean="0"/>
              <a:t> I </a:t>
            </a:r>
            <a:r>
              <a:rPr lang="it-IT" baseline="0" dirty="0" err="1" smtClean="0"/>
              <a:t>also</a:t>
            </a:r>
            <a:r>
              <a:rPr lang="it-IT" baseline="0" dirty="0" smtClean="0"/>
              <a:t> </a:t>
            </a:r>
            <a:r>
              <a:rPr lang="it-IT" baseline="0" dirty="0" err="1" smtClean="0"/>
              <a:t>found</a:t>
            </a:r>
            <a:r>
              <a:rPr lang="it-IT" baseline="0" dirty="0" smtClean="0"/>
              <a:t> </a:t>
            </a:r>
            <a:r>
              <a:rPr lang="it-IT" baseline="0" dirty="0" err="1" smtClean="0"/>
              <a:t>several</a:t>
            </a:r>
            <a:r>
              <a:rPr lang="it-IT" baseline="0" dirty="0" smtClean="0"/>
              <a:t> </a:t>
            </a:r>
            <a:r>
              <a:rPr lang="it-IT" baseline="0" dirty="0" err="1" smtClean="0"/>
              <a:t>useful</a:t>
            </a:r>
            <a:r>
              <a:rPr lang="it-IT" baseline="0" dirty="0" smtClean="0"/>
              <a:t> </a:t>
            </a:r>
            <a:r>
              <a:rPr lang="it-IT" baseline="0" dirty="0" err="1" smtClean="0"/>
              <a:t>pedagogical</a:t>
            </a:r>
            <a:r>
              <a:rPr lang="it-IT" baseline="0" dirty="0" smtClean="0"/>
              <a:t> </a:t>
            </a:r>
            <a:r>
              <a:rPr lang="it-IT" baseline="0" dirty="0" err="1" smtClean="0"/>
              <a:t>suggestions</a:t>
            </a:r>
            <a:r>
              <a:rPr lang="it-IT" baseline="0" dirty="0" smtClean="0"/>
              <a:t> in the </a:t>
            </a:r>
            <a:r>
              <a:rPr lang="it-IT" baseline="0" dirty="0" err="1" smtClean="0"/>
              <a:t>paper</a:t>
            </a:r>
            <a:r>
              <a:rPr lang="it-IT" baseline="0" dirty="0" smtClean="0"/>
              <a:t>: </a:t>
            </a:r>
            <a:r>
              <a:rPr lang="it-IT" baseline="0" dirty="0" err="1" smtClean="0"/>
              <a:t>theoretically</a:t>
            </a:r>
            <a:r>
              <a:rPr lang="it-IT" baseline="0" dirty="0" smtClean="0"/>
              <a:t>, for </a:t>
            </a:r>
            <a:r>
              <a:rPr lang="it-IT" baseline="0" dirty="0" err="1" smtClean="0"/>
              <a:t>example</a:t>
            </a:r>
            <a:r>
              <a:rPr lang="it-IT" baseline="0" dirty="0" smtClean="0"/>
              <a:t>, the idea of </a:t>
            </a:r>
            <a:r>
              <a:rPr lang="it-IT" baseline="0" dirty="0" err="1" smtClean="0"/>
              <a:t>organising</a:t>
            </a:r>
            <a:r>
              <a:rPr lang="it-IT" baseline="0" dirty="0" smtClean="0"/>
              <a:t> </a:t>
            </a:r>
            <a:r>
              <a:rPr lang="it-IT" baseline="0" dirty="0" err="1" smtClean="0"/>
              <a:t>classroom</a:t>
            </a:r>
            <a:r>
              <a:rPr lang="it-IT" baseline="0" dirty="0" smtClean="0"/>
              <a:t> </a:t>
            </a:r>
            <a:r>
              <a:rPr lang="it-IT" baseline="0" dirty="0" err="1" smtClean="0"/>
              <a:t>activities</a:t>
            </a:r>
            <a:r>
              <a:rPr lang="it-IT" baseline="0" dirty="0" smtClean="0"/>
              <a:t> </a:t>
            </a:r>
            <a:r>
              <a:rPr lang="it-IT" baseline="0" dirty="0" err="1" smtClean="0"/>
              <a:t>explicitly</a:t>
            </a:r>
            <a:r>
              <a:rPr lang="it-IT" baseline="0" dirty="0" smtClean="0"/>
              <a:t> </a:t>
            </a:r>
            <a:r>
              <a:rPr lang="it-IT" baseline="0" dirty="0" err="1" smtClean="0"/>
              <a:t>into</a:t>
            </a:r>
            <a:r>
              <a:rPr lang="it-IT" baseline="0" dirty="0" smtClean="0"/>
              <a:t> </a:t>
            </a:r>
            <a:r>
              <a:rPr lang="it-IT" baseline="0" dirty="0" err="1" smtClean="0"/>
              <a:t>activities</a:t>
            </a:r>
            <a:r>
              <a:rPr lang="it-IT" baseline="0" dirty="0" smtClean="0"/>
              <a:t> of «</a:t>
            </a:r>
            <a:r>
              <a:rPr lang="it-IT" baseline="0" dirty="0" err="1" smtClean="0"/>
              <a:t>noticing</a:t>
            </a:r>
            <a:r>
              <a:rPr lang="it-IT" baseline="0" dirty="0" smtClean="0"/>
              <a:t> and </a:t>
            </a:r>
            <a:r>
              <a:rPr lang="it-IT" baseline="0" dirty="0" err="1" smtClean="0"/>
              <a:t>comprehension</a:t>
            </a:r>
            <a:r>
              <a:rPr lang="it-IT" baseline="0" dirty="0" smtClean="0"/>
              <a:t>» and «</a:t>
            </a:r>
            <a:r>
              <a:rPr lang="it-IT" baseline="0" dirty="0" err="1" smtClean="0"/>
              <a:t>reflection</a:t>
            </a:r>
            <a:r>
              <a:rPr lang="it-IT" baseline="0" dirty="0" smtClean="0"/>
              <a:t> and </a:t>
            </a:r>
            <a:r>
              <a:rPr lang="it-IT" baseline="0" dirty="0" err="1" smtClean="0"/>
              <a:t>understanding</a:t>
            </a:r>
            <a:r>
              <a:rPr lang="it-IT" baseline="0" dirty="0" smtClean="0"/>
              <a:t>». </a:t>
            </a:r>
            <a:r>
              <a:rPr lang="it-IT" baseline="0" dirty="0" err="1" smtClean="0"/>
              <a:t>Methodologically</a:t>
            </a:r>
            <a:r>
              <a:rPr lang="it-IT" baseline="0" dirty="0" smtClean="0"/>
              <a:t>, I </a:t>
            </a:r>
            <a:r>
              <a:rPr lang="it-IT" baseline="0" dirty="0" err="1" smtClean="0"/>
              <a:t>also</a:t>
            </a:r>
            <a:r>
              <a:rPr lang="it-IT" baseline="0" dirty="0" smtClean="0"/>
              <a:t> </a:t>
            </a:r>
            <a:r>
              <a:rPr lang="it-IT" baseline="0" dirty="0" err="1" smtClean="0"/>
              <a:t>appreciated</a:t>
            </a:r>
            <a:r>
              <a:rPr lang="it-IT" baseline="0" dirty="0" smtClean="0"/>
              <a:t> </a:t>
            </a:r>
            <a:r>
              <a:rPr lang="it-IT" baseline="0" dirty="0" err="1" smtClean="0"/>
              <a:t>how</a:t>
            </a:r>
            <a:r>
              <a:rPr lang="it-IT" baseline="0" dirty="0" smtClean="0"/>
              <a:t> Greta </a:t>
            </a:r>
            <a:r>
              <a:rPr lang="it-IT" baseline="0" dirty="0" err="1" smtClean="0"/>
              <a:t>drew</a:t>
            </a:r>
            <a:r>
              <a:rPr lang="it-IT" baseline="0" dirty="0" smtClean="0"/>
              <a:t> on </a:t>
            </a:r>
            <a:r>
              <a:rPr lang="it-IT" baseline="0" dirty="0" err="1" smtClean="0"/>
              <a:t>what</a:t>
            </a:r>
            <a:r>
              <a:rPr lang="it-IT" baseline="0" dirty="0" smtClean="0"/>
              <a:t> </a:t>
            </a:r>
            <a:r>
              <a:rPr lang="it-IT" baseline="0" dirty="0" err="1" smtClean="0"/>
              <a:t>we</a:t>
            </a:r>
            <a:r>
              <a:rPr lang="it-IT" baseline="0" dirty="0" smtClean="0"/>
              <a:t> </a:t>
            </a:r>
            <a:r>
              <a:rPr lang="it-IT" baseline="0" dirty="0" err="1" smtClean="0"/>
              <a:t>usually</a:t>
            </a:r>
            <a:r>
              <a:rPr lang="it-IT" baseline="0" dirty="0" smtClean="0"/>
              <a:t> </a:t>
            </a:r>
            <a:r>
              <a:rPr lang="it-IT" baseline="0" dirty="0" err="1" smtClean="0"/>
              <a:t>think</a:t>
            </a:r>
            <a:r>
              <a:rPr lang="it-IT" baseline="0" dirty="0" smtClean="0"/>
              <a:t> of as a </a:t>
            </a:r>
            <a:r>
              <a:rPr lang="it-IT" baseline="0" dirty="0" err="1" smtClean="0"/>
              <a:t>research</a:t>
            </a:r>
            <a:r>
              <a:rPr lang="it-IT" baseline="0" dirty="0" smtClean="0"/>
              <a:t> </a:t>
            </a:r>
            <a:r>
              <a:rPr lang="it-IT" baseline="0" dirty="0" err="1" smtClean="0"/>
              <a:t>metodology</a:t>
            </a:r>
            <a:r>
              <a:rPr lang="it-IT" baseline="0" dirty="0" smtClean="0"/>
              <a:t>, the so-</a:t>
            </a:r>
            <a:r>
              <a:rPr lang="it-IT" baseline="0" dirty="0" err="1" smtClean="0"/>
              <a:t>called</a:t>
            </a:r>
            <a:r>
              <a:rPr lang="it-IT" baseline="0" dirty="0" smtClean="0"/>
              <a:t> «</a:t>
            </a:r>
            <a:r>
              <a:rPr lang="it-IT" baseline="0" dirty="0" err="1" smtClean="0"/>
              <a:t>Discourse</a:t>
            </a:r>
            <a:r>
              <a:rPr lang="it-IT" baseline="0" dirty="0" smtClean="0"/>
              <a:t> </a:t>
            </a:r>
            <a:r>
              <a:rPr lang="it-IT" baseline="0" dirty="0" err="1" smtClean="0"/>
              <a:t>completion</a:t>
            </a:r>
            <a:r>
              <a:rPr lang="it-IT" baseline="0" dirty="0" smtClean="0"/>
              <a:t> task», to design a </a:t>
            </a:r>
            <a:r>
              <a:rPr lang="it-IT" baseline="0" dirty="0" err="1" smtClean="0"/>
              <a:t>coordinated</a:t>
            </a:r>
            <a:r>
              <a:rPr lang="it-IT" baseline="0" dirty="0" smtClean="0"/>
              <a:t> </a:t>
            </a:r>
            <a:r>
              <a:rPr lang="it-IT" baseline="0" dirty="0" err="1" smtClean="0"/>
              <a:t>sequence</a:t>
            </a:r>
            <a:r>
              <a:rPr lang="it-IT" baseline="0" dirty="0" smtClean="0"/>
              <a:t> of </a:t>
            </a:r>
            <a:r>
              <a:rPr lang="it-IT" baseline="0" dirty="0" err="1" smtClean="0"/>
              <a:t>classroom</a:t>
            </a:r>
            <a:r>
              <a:rPr lang="it-IT" baseline="0" dirty="0" smtClean="0"/>
              <a:t> </a:t>
            </a:r>
            <a:r>
              <a:rPr lang="it-IT" baseline="0" dirty="0" err="1" smtClean="0"/>
              <a:t>activities</a:t>
            </a:r>
            <a:r>
              <a:rPr lang="it-IT" baseline="0" dirty="0" smtClean="0"/>
              <a:t> that </a:t>
            </a:r>
            <a:r>
              <a:rPr lang="it-IT" baseline="0" dirty="0" err="1" smtClean="0"/>
              <a:t>also</a:t>
            </a:r>
            <a:r>
              <a:rPr lang="it-IT" baseline="0" dirty="0" smtClean="0"/>
              <a:t> </a:t>
            </a:r>
            <a:r>
              <a:rPr lang="it-IT" baseline="0" dirty="0" err="1" smtClean="0"/>
              <a:t>included</a:t>
            </a:r>
            <a:r>
              <a:rPr lang="it-IT" baseline="0" dirty="0" smtClean="0"/>
              <a:t> the use of video. </a:t>
            </a:r>
          </a:p>
          <a:p>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The </a:t>
            </a:r>
            <a:r>
              <a:rPr lang="it-IT" baseline="0" dirty="0" err="1" smtClean="0"/>
              <a:t>subtitle</a:t>
            </a:r>
            <a:r>
              <a:rPr lang="it-IT" baseline="0" dirty="0" smtClean="0"/>
              <a:t> of Piera </a:t>
            </a:r>
            <a:r>
              <a:rPr lang="it-IT" baseline="0" dirty="0" err="1" smtClean="0"/>
              <a:t>Margutti’s</a:t>
            </a:r>
            <a:r>
              <a:rPr lang="it-IT" baseline="0" dirty="0" smtClean="0"/>
              <a:t> </a:t>
            </a:r>
            <a:r>
              <a:rPr lang="it-IT" baseline="0" dirty="0" err="1" smtClean="0"/>
              <a:t>paper</a:t>
            </a:r>
            <a:r>
              <a:rPr lang="it-IT" baseline="0" dirty="0" smtClean="0"/>
              <a:t>, «Riflessioni sul binomio ‘forma e azione’ nelle pratiche comparative» </a:t>
            </a:r>
            <a:r>
              <a:rPr lang="it-IT" baseline="0" dirty="0" err="1" smtClean="0"/>
              <a:t>gives</a:t>
            </a:r>
            <a:r>
              <a:rPr lang="it-IT" baseline="0" dirty="0" smtClean="0"/>
              <a:t> a </a:t>
            </a:r>
            <a:r>
              <a:rPr lang="it-IT" baseline="0" dirty="0" err="1" smtClean="0"/>
              <a:t>good</a:t>
            </a:r>
            <a:r>
              <a:rPr lang="it-IT" baseline="0" dirty="0" smtClean="0"/>
              <a:t> </a:t>
            </a:r>
            <a:r>
              <a:rPr lang="it-IT" baseline="0" dirty="0" err="1" smtClean="0"/>
              <a:t>sense</a:t>
            </a:r>
            <a:r>
              <a:rPr lang="it-IT" baseline="0" dirty="0" smtClean="0"/>
              <a:t> of </a:t>
            </a:r>
            <a:r>
              <a:rPr lang="it-IT" baseline="0" dirty="0" err="1" smtClean="0"/>
              <a:t>its</a:t>
            </a:r>
            <a:r>
              <a:rPr lang="it-IT" baseline="0" dirty="0" smtClean="0"/>
              <a:t> </a:t>
            </a:r>
            <a:r>
              <a:rPr lang="it-IT" baseline="0" dirty="0" err="1" smtClean="0"/>
              <a:t>contents</a:t>
            </a:r>
            <a:r>
              <a:rPr lang="it-IT" baseline="0" dirty="0" smtClean="0"/>
              <a:t>. In this </a:t>
            </a:r>
            <a:r>
              <a:rPr lang="it-IT" baseline="0" dirty="0" err="1" smtClean="0"/>
              <a:t>contribution</a:t>
            </a:r>
            <a:r>
              <a:rPr lang="it-IT" baseline="0" dirty="0" smtClean="0"/>
              <a:t>, Piera </a:t>
            </a:r>
            <a:r>
              <a:rPr lang="it-IT" baseline="0" dirty="0" err="1" smtClean="0"/>
              <a:t>poses</a:t>
            </a:r>
            <a:r>
              <a:rPr lang="it-IT" baseline="0" dirty="0" smtClean="0"/>
              <a:t> a</a:t>
            </a:r>
            <a:r>
              <a:rPr lang="en-GB" sz="1200" kern="1200" dirty="0" smtClean="0">
                <a:solidFill>
                  <a:schemeClr val="tx1"/>
                </a:solidFill>
                <a:effectLst/>
                <a:latin typeface="+mn-lt"/>
                <a:ea typeface="+mn-ea"/>
                <a:cs typeface="+mn-cs"/>
              </a:rPr>
              <a:t> fundamental problem that is central not just to</a:t>
            </a:r>
            <a:r>
              <a:rPr lang="en-GB" sz="1200" kern="1200" baseline="0" dirty="0" smtClean="0">
                <a:solidFill>
                  <a:schemeClr val="tx1"/>
                </a:solidFill>
                <a:effectLst/>
                <a:latin typeface="+mn-lt"/>
                <a:ea typeface="+mn-ea"/>
                <a:cs typeface="+mn-cs"/>
              </a:rPr>
              <a:t> pragmatics as a discipline but also to its application to language pedagogy</a:t>
            </a:r>
            <a:r>
              <a:rPr lang="en-GB" sz="1200" kern="1200" dirty="0" smtClean="0">
                <a:solidFill>
                  <a:schemeClr val="tx1"/>
                </a:solidFill>
                <a:effectLst/>
                <a:latin typeface="+mn-lt"/>
                <a:ea typeface="+mn-ea"/>
                <a:cs typeface="+mn-cs"/>
              </a:rPr>
              <a:t>, i.e. of the extent to which social actions performed in different languages are actually comparable. Drawing on a corpus of telephone invitations recorded in 7 different languages,</a:t>
            </a:r>
            <a:r>
              <a:rPr lang="en-GB" sz="1200" kern="1200" baseline="0" dirty="0" smtClean="0">
                <a:solidFill>
                  <a:schemeClr val="tx1"/>
                </a:solidFill>
                <a:effectLst/>
                <a:latin typeface="+mn-lt"/>
                <a:ea typeface="+mn-ea"/>
                <a:cs typeface="+mn-cs"/>
              </a:rPr>
              <a:t> including Italian, Piera asks students (and readers) to tackle the problem of what we can legitimately compare cross-linguistically. To do so, she draws on various theoretical frameworks, including conversational analysis, G</a:t>
            </a:r>
            <a:r>
              <a:rPr lang="en-GB" sz="1200" kern="1200" dirty="0" smtClean="0">
                <a:solidFill>
                  <a:schemeClr val="tx1"/>
                </a:solidFill>
                <a:effectLst/>
                <a:latin typeface="+mn-lt"/>
                <a:ea typeface="+mn-ea"/>
                <a:cs typeface="+mn-cs"/>
              </a:rPr>
              <a:t>rice’s conversational maxims, and politeness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r>
              <a:rPr lang="it-IT" dirty="0" smtClean="0"/>
              <a:t> Luciana</a:t>
            </a:r>
            <a:r>
              <a:rPr lang="it-IT" baseline="0" dirty="0" smtClean="0"/>
              <a:t> </a:t>
            </a:r>
            <a:r>
              <a:rPr lang="it-IT" baseline="0" dirty="0" err="1" smtClean="0"/>
              <a:t>Fellin’s</a:t>
            </a:r>
            <a:r>
              <a:rPr lang="it-IT" baseline="0" dirty="0" smtClean="0"/>
              <a:t> </a:t>
            </a:r>
            <a:r>
              <a:rPr lang="it-IT" baseline="0" dirty="0" err="1" smtClean="0"/>
              <a:t>contribution</a:t>
            </a:r>
            <a:r>
              <a:rPr lang="it-IT" baseline="0" dirty="0" smtClean="0"/>
              <a:t> </a:t>
            </a:r>
            <a:r>
              <a:rPr lang="it-IT" baseline="0" dirty="0" err="1" smtClean="0"/>
              <a:t>draws</a:t>
            </a:r>
            <a:r>
              <a:rPr lang="it-IT" baseline="0" dirty="0" smtClean="0"/>
              <a:t> on </a:t>
            </a:r>
            <a:r>
              <a:rPr lang="it-IT" baseline="0" dirty="0" err="1" smtClean="0"/>
              <a:t>her</a:t>
            </a:r>
            <a:r>
              <a:rPr lang="it-IT" baseline="0" dirty="0" smtClean="0"/>
              <a:t> </a:t>
            </a:r>
            <a:r>
              <a:rPr lang="it-IT" baseline="0" dirty="0" err="1" smtClean="0"/>
              <a:t>experience</a:t>
            </a:r>
            <a:r>
              <a:rPr lang="it-IT" baseline="0" dirty="0" smtClean="0"/>
              <a:t> in </a:t>
            </a:r>
            <a:r>
              <a:rPr lang="it-IT" baseline="0" dirty="0" err="1" smtClean="0"/>
              <a:t>teaching</a:t>
            </a:r>
            <a:r>
              <a:rPr lang="it-IT" baseline="0" dirty="0" smtClean="0"/>
              <a:t> </a:t>
            </a:r>
            <a:r>
              <a:rPr lang="it-IT" baseline="0" dirty="0" err="1" smtClean="0"/>
              <a:t>Italian</a:t>
            </a:r>
            <a:r>
              <a:rPr lang="it-IT" baseline="0" dirty="0" smtClean="0"/>
              <a:t> in the US </a:t>
            </a:r>
            <a:r>
              <a:rPr lang="it-IT" baseline="0" dirty="0" err="1" smtClean="0"/>
              <a:t>context</a:t>
            </a:r>
            <a:r>
              <a:rPr lang="it-IT" baseline="0" dirty="0" smtClean="0"/>
              <a:t>. As the </a:t>
            </a:r>
            <a:r>
              <a:rPr lang="it-IT" baseline="0" dirty="0" err="1" smtClean="0"/>
              <a:t>subtitle</a:t>
            </a:r>
            <a:r>
              <a:rPr lang="it-IT" baseline="0" dirty="0" smtClean="0"/>
              <a:t> </a:t>
            </a:r>
            <a:r>
              <a:rPr lang="it-IT" baseline="0" dirty="0" err="1" smtClean="0"/>
              <a:t>indicates</a:t>
            </a:r>
            <a:r>
              <a:rPr lang="it-IT" baseline="0" dirty="0" smtClean="0"/>
              <a:t>, the </a:t>
            </a:r>
            <a:r>
              <a:rPr lang="it-IT" baseline="0" dirty="0" err="1" smtClean="0"/>
              <a:t>paper</a:t>
            </a:r>
            <a:r>
              <a:rPr lang="it-IT" baseline="0" dirty="0" smtClean="0"/>
              <a:t> </a:t>
            </a:r>
            <a:r>
              <a:rPr lang="it-IT" baseline="0" dirty="0" err="1" smtClean="0"/>
              <a:t>is</a:t>
            </a:r>
            <a:r>
              <a:rPr lang="it-IT" baseline="0" dirty="0" smtClean="0"/>
              <a:t> an </a:t>
            </a:r>
            <a:r>
              <a:rPr lang="it-IT" baseline="0" dirty="0" err="1" smtClean="0"/>
              <a:t>invitation</a:t>
            </a:r>
            <a:r>
              <a:rPr lang="it-IT" baseline="0" dirty="0" smtClean="0"/>
              <a:t> to </a:t>
            </a:r>
            <a:r>
              <a:rPr lang="it-IT" baseline="0" dirty="0" err="1" smtClean="0"/>
              <a:t>expand</a:t>
            </a:r>
            <a:r>
              <a:rPr lang="it-IT" baseline="0" dirty="0" smtClean="0"/>
              <a:t> </a:t>
            </a:r>
            <a:r>
              <a:rPr lang="it-IT" baseline="0" dirty="0" err="1" smtClean="0"/>
              <a:t>how</a:t>
            </a:r>
            <a:r>
              <a:rPr lang="it-IT" baseline="0" dirty="0" smtClean="0"/>
              <a:t> </a:t>
            </a:r>
            <a:r>
              <a:rPr lang="it-IT" baseline="0" dirty="0" err="1" smtClean="0"/>
              <a:t>we</a:t>
            </a:r>
            <a:r>
              <a:rPr lang="it-IT" baseline="0" dirty="0" smtClean="0"/>
              <a:t> </a:t>
            </a:r>
            <a:r>
              <a:rPr lang="it-IT" baseline="0" dirty="0" err="1" smtClean="0"/>
              <a:t>think</a:t>
            </a:r>
            <a:r>
              <a:rPr lang="it-IT" baseline="0" dirty="0" smtClean="0"/>
              <a:t> of </a:t>
            </a:r>
            <a:r>
              <a:rPr lang="it-IT" baseline="0" dirty="0" err="1" smtClean="0"/>
              <a:t>language</a:t>
            </a:r>
            <a:r>
              <a:rPr lang="it-IT" baseline="0" dirty="0" smtClean="0"/>
              <a:t> </a:t>
            </a:r>
            <a:r>
              <a:rPr lang="it-IT" baseline="0" dirty="0" err="1" smtClean="0"/>
              <a:t>learning</a:t>
            </a:r>
            <a:r>
              <a:rPr lang="it-IT" baseline="0" dirty="0" smtClean="0"/>
              <a:t> by </a:t>
            </a:r>
            <a:r>
              <a:rPr lang="it-IT" baseline="0" dirty="0" err="1" smtClean="0"/>
              <a:t>moving</a:t>
            </a:r>
            <a:r>
              <a:rPr lang="it-IT" baseline="0" dirty="0" smtClean="0"/>
              <a:t> </a:t>
            </a:r>
            <a:r>
              <a:rPr lang="it-IT" baseline="0" dirty="0" err="1" smtClean="0"/>
              <a:t>outside</a:t>
            </a:r>
            <a:r>
              <a:rPr lang="it-IT" baseline="0" dirty="0" smtClean="0"/>
              <a:t> of the </a:t>
            </a:r>
            <a:r>
              <a:rPr lang="it-IT" baseline="0" dirty="0" err="1" smtClean="0"/>
              <a:t>classroom</a:t>
            </a:r>
            <a:r>
              <a:rPr lang="it-IT" baseline="0" dirty="0" smtClean="0"/>
              <a:t> and </a:t>
            </a:r>
            <a:r>
              <a:rPr lang="it-IT" baseline="0" dirty="0" err="1" smtClean="0"/>
              <a:t>engaging</a:t>
            </a:r>
            <a:r>
              <a:rPr lang="it-IT" baseline="0" dirty="0" smtClean="0"/>
              <a:t> </a:t>
            </a:r>
            <a:r>
              <a:rPr lang="it-IT" baseline="0" dirty="0" err="1" smtClean="0"/>
              <a:t>students</a:t>
            </a:r>
            <a:r>
              <a:rPr lang="it-IT" baseline="0" dirty="0" smtClean="0"/>
              <a:t> in collaborative </a:t>
            </a:r>
            <a:r>
              <a:rPr lang="it-IT" baseline="0" dirty="0" err="1" smtClean="0"/>
              <a:t>groupwork</a:t>
            </a:r>
            <a:r>
              <a:rPr lang="it-IT" baseline="0" dirty="0" smtClean="0"/>
              <a:t>. </a:t>
            </a:r>
          </a:p>
          <a:p>
            <a:endParaRPr lang="it-IT" baseline="0" dirty="0" smtClean="0"/>
          </a:p>
          <a:p>
            <a:r>
              <a:rPr lang="it-IT" baseline="0" dirty="0" smtClean="0"/>
              <a:t>The last </a:t>
            </a:r>
            <a:r>
              <a:rPr lang="it-IT" baseline="0" dirty="0" err="1" smtClean="0"/>
              <a:t>paper</a:t>
            </a:r>
            <a:r>
              <a:rPr lang="it-IT" baseline="0" dirty="0" smtClean="0"/>
              <a:t> in this </a:t>
            </a:r>
            <a:r>
              <a:rPr lang="it-IT" baseline="0" dirty="0" err="1" smtClean="0"/>
              <a:t>section</a:t>
            </a:r>
            <a:r>
              <a:rPr lang="it-IT" baseline="0" dirty="0" smtClean="0"/>
              <a:t> </a:t>
            </a:r>
            <a:r>
              <a:rPr lang="it-IT" baseline="0" dirty="0" err="1" smtClean="0"/>
              <a:t>is</a:t>
            </a:r>
            <a:r>
              <a:rPr lang="it-IT" baseline="0" dirty="0" smtClean="0"/>
              <a:t> by Paola Polselli </a:t>
            </a:r>
            <a:r>
              <a:rPr lang="it-IT" baseline="0" dirty="0" err="1" smtClean="0"/>
              <a:t>also</a:t>
            </a:r>
            <a:r>
              <a:rPr lang="it-IT" baseline="0" dirty="0" smtClean="0"/>
              <a:t> </a:t>
            </a:r>
            <a:r>
              <a:rPr lang="it-IT" baseline="0" dirty="0" err="1" smtClean="0"/>
              <a:t>regards</a:t>
            </a:r>
            <a:r>
              <a:rPr lang="it-IT" baseline="0" dirty="0" smtClean="0"/>
              <a:t> the </a:t>
            </a:r>
            <a:r>
              <a:rPr lang="it-IT" baseline="0" dirty="0" err="1" smtClean="0"/>
              <a:t>teaching</a:t>
            </a:r>
            <a:r>
              <a:rPr lang="it-IT" baseline="0" dirty="0" smtClean="0"/>
              <a:t> of </a:t>
            </a:r>
            <a:r>
              <a:rPr lang="it-IT" baseline="0" dirty="0" err="1" smtClean="0"/>
              <a:t>Italian</a:t>
            </a:r>
            <a:r>
              <a:rPr lang="it-IT" baseline="0" dirty="0" smtClean="0"/>
              <a:t> as an L2, </a:t>
            </a:r>
            <a:r>
              <a:rPr lang="it-IT" baseline="0" dirty="0" err="1" smtClean="0"/>
              <a:t>but</a:t>
            </a:r>
            <a:r>
              <a:rPr lang="it-IT" baseline="0" dirty="0" smtClean="0"/>
              <a:t> </a:t>
            </a:r>
            <a:r>
              <a:rPr lang="it-IT" baseline="0" dirty="0" err="1" smtClean="0"/>
              <a:t>like</a:t>
            </a:r>
            <a:r>
              <a:rPr lang="it-IT" baseline="0" dirty="0" smtClean="0"/>
              <a:t> </a:t>
            </a:r>
            <a:r>
              <a:rPr lang="it-IT" baseline="0" dirty="0" err="1" smtClean="0"/>
              <a:t>Greta’s</a:t>
            </a:r>
            <a:r>
              <a:rPr lang="it-IT" baseline="0" dirty="0" smtClean="0"/>
              <a:t>, in the </a:t>
            </a:r>
            <a:r>
              <a:rPr lang="it-IT" baseline="0" dirty="0" err="1" smtClean="0"/>
              <a:t>Italian</a:t>
            </a:r>
            <a:r>
              <a:rPr lang="it-IT" baseline="0" dirty="0" smtClean="0"/>
              <a:t> </a:t>
            </a:r>
            <a:r>
              <a:rPr lang="it-IT" baseline="0" dirty="0" err="1" smtClean="0"/>
              <a:t>context</a:t>
            </a:r>
            <a:r>
              <a:rPr lang="it-IT" baseline="0" dirty="0" smtClean="0"/>
              <a:t>. The </a:t>
            </a:r>
            <a:r>
              <a:rPr lang="it-IT" baseline="0" dirty="0" err="1" smtClean="0"/>
              <a:t>paper</a:t>
            </a:r>
            <a:r>
              <a:rPr lang="it-IT" baseline="0" dirty="0" smtClean="0"/>
              <a:t> </a:t>
            </a:r>
            <a:r>
              <a:rPr lang="it-IT" baseline="0" dirty="0" err="1" smtClean="0"/>
              <a:t>presents</a:t>
            </a:r>
            <a:r>
              <a:rPr lang="it-IT" baseline="0" dirty="0" smtClean="0"/>
              <a:t> a </a:t>
            </a:r>
            <a:r>
              <a:rPr lang="it-IT" baseline="0" dirty="0" err="1" smtClean="0"/>
              <a:t>series</a:t>
            </a:r>
            <a:r>
              <a:rPr lang="it-IT" baseline="0" dirty="0" smtClean="0"/>
              <a:t> of </a:t>
            </a:r>
            <a:r>
              <a:rPr lang="it-IT" baseline="0" dirty="0" err="1" smtClean="0"/>
              <a:t>teaching</a:t>
            </a:r>
            <a:r>
              <a:rPr lang="it-IT" baseline="0" dirty="0" smtClean="0"/>
              <a:t>/</a:t>
            </a:r>
            <a:r>
              <a:rPr lang="it-IT" baseline="0" dirty="0" err="1" smtClean="0"/>
              <a:t>learning</a:t>
            </a:r>
            <a:r>
              <a:rPr lang="it-IT" baseline="0" dirty="0" smtClean="0"/>
              <a:t> </a:t>
            </a:r>
            <a:r>
              <a:rPr lang="it-IT" baseline="0" dirty="0" err="1" smtClean="0"/>
              <a:t>activities</a:t>
            </a:r>
            <a:r>
              <a:rPr lang="it-IT" baseline="0" dirty="0" smtClean="0"/>
              <a:t> that </a:t>
            </a:r>
            <a:r>
              <a:rPr lang="en-GB" sz="1200" kern="1200" dirty="0" smtClean="0">
                <a:solidFill>
                  <a:schemeClr val="tx1"/>
                </a:solidFill>
                <a:effectLst/>
                <a:latin typeface="+mn-lt"/>
                <a:ea typeface="+mn-ea"/>
                <a:cs typeface="+mn-cs"/>
              </a:rPr>
              <a:t>focus on the language of the media</a:t>
            </a:r>
            <a:r>
              <a:rPr lang="en-GB" sz="1200" kern="1200" baseline="0" dirty="0" smtClean="0">
                <a:solidFill>
                  <a:schemeClr val="tx1"/>
                </a:solidFill>
                <a:effectLst/>
                <a:latin typeface="+mn-lt"/>
                <a:ea typeface="+mn-ea"/>
                <a:cs typeface="+mn-cs"/>
              </a:rPr>
              <a:t> and in which the aim</a:t>
            </a:r>
            <a:r>
              <a:rPr lang="en-GB" sz="1200" kern="1200" dirty="0" smtClean="0">
                <a:solidFill>
                  <a:schemeClr val="tx1"/>
                </a:solidFill>
                <a:effectLst/>
                <a:latin typeface="+mn-lt"/>
                <a:ea typeface="+mn-ea"/>
                <a:cs typeface="+mn-cs"/>
              </a:rPr>
              <a:t>, broadly speaking, is to help students appreciate differences in register. Paola proposes a series</a:t>
            </a:r>
            <a:r>
              <a:rPr lang="en-GB" sz="1200" kern="1200" baseline="0" dirty="0" smtClean="0">
                <a:solidFill>
                  <a:schemeClr val="tx1"/>
                </a:solidFill>
                <a:effectLst/>
                <a:latin typeface="+mn-lt"/>
                <a:ea typeface="+mn-ea"/>
                <a:cs typeface="+mn-cs"/>
              </a:rPr>
              <a:t> of group activities that involve different forms of “</a:t>
            </a:r>
            <a:r>
              <a:rPr lang="en-GB" sz="1200" kern="1200" baseline="0" dirty="0" err="1" smtClean="0">
                <a:solidFill>
                  <a:schemeClr val="tx1"/>
                </a:solidFill>
                <a:effectLst/>
                <a:latin typeface="+mn-lt"/>
                <a:ea typeface="+mn-ea"/>
                <a:cs typeface="+mn-cs"/>
              </a:rPr>
              <a:t>intralinguistic</a:t>
            </a:r>
            <a:r>
              <a:rPr lang="en-GB" sz="1200" kern="1200" baseline="0" dirty="0" smtClean="0">
                <a:solidFill>
                  <a:schemeClr val="tx1"/>
                </a:solidFill>
                <a:effectLst/>
                <a:latin typeface="+mn-lt"/>
                <a:ea typeface="+mn-ea"/>
                <a:cs typeface="+mn-cs"/>
              </a:rPr>
              <a:t> translation”; as a teacher of another language, I could readily see how some of these could be adapted for </a:t>
            </a:r>
            <a:r>
              <a:rPr lang="en-GB" sz="1200" kern="1200" baseline="0" dirty="0" err="1" smtClean="0">
                <a:solidFill>
                  <a:schemeClr val="tx1"/>
                </a:solidFill>
                <a:effectLst/>
                <a:latin typeface="+mn-lt"/>
                <a:ea typeface="+mn-ea"/>
                <a:cs typeface="+mn-cs"/>
              </a:rPr>
              <a:t>groupwork</a:t>
            </a:r>
            <a:r>
              <a:rPr lang="en-GB" sz="1200" kern="1200" baseline="0" dirty="0" smtClean="0">
                <a:solidFill>
                  <a:schemeClr val="tx1"/>
                </a:solidFill>
                <a:effectLst/>
                <a:latin typeface="+mn-lt"/>
                <a:ea typeface="+mn-ea"/>
                <a:cs typeface="+mn-cs"/>
              </a:rPr>
              <a:t> activities in my own classroom</a:t>
            </a:r>
            <a:r>
              <a:rPr lang="en-GB" sz="1200" kern="1200" dirty="0" smtClean="0">
                <a:solidFill>
                  <a:schemeClr val="tx1"/>
                </a:solidFill>
                <a:effectLst/>
                <a:latin typeface="+mn-lt"/>
                <a:ea typeface="+mn-ea"/>
                <a:cs typeface="+mn-cs"/>
              </a:rPr>
              <a:t>.  [WAIT TO CLICK]</a:t>
            </a:r>
            <a:endParaRPr lang="it-IT" baseline="0" dirty="0" smtClean="0"/>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13</a:t>
            </a:fld>
            <a:endParaRPr lang="it-IT"/>
          </a:p>
        </p:txBody>
      </p:sp>
    </p:spTree>
    <p:extLst>
      <p:ext uri="{BB962C8B-B14F-4D97-AF65-F5344CB8AC3E}">
        <p14:creationId xmlns:p14="http://schemas.microsoft.com/office/powerpoint/2010/main" val="279789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Now</a:t>
            </a:r>
            <a:r>
              <a:rPr lang="it-IT" dirty="0" smtClean="0"/>
              <a:t> </a:t>
            </a:r>
            <a:r>
              <a:rPr lang="it-IT" dirty="0" err="1" smtClean="0"/>
              <a:t>we’d</a:t>
            </a:r>
            <a:r>
              <a:rPr lang="it-IT" dirty="0" smtClean="0"/>
              <a:t> </a:t>
            </a:r>
            <a:r>
              <a:rPr lang="it-IT" dirty="0" err="1" smtClean="0"/>
              <a:t>like</a:t>
            </a:r>
            <a:r>
              <a:rPr lang="it-IT" dirty="0" smtClean="0"/>
              <a:t>, </a:t>
            </a:r>
            <a:r>
              <a:rPr lang="it-IT" dirty="0" err="1" smtClean="0"/>
              <a:t>even</a:t>
            </a:r>
            <a:r>
              <a:rPr lang="it-IT" dirty="0" smtClean="0"/>
              <a:t> </a:t>
            </a:r>
            <a:r>
              <a:rPr lang="it-IT" dirty="0" err="1" smtClean="0"/>
              <a:t>if</a:t>
            </a:r>
            <a:r>
              <a:rPr lang="it-IT" dirty="0" smtClean="0"/>
              <a:t> </a:t>
            </a:r>
            <a:r>
              <a:rPr lang="it-IT" dirty="0" err="1" smtClean="0"/>
              <a:t>briefly</a:t>
            </a:r>
            <a:r>
              <a:rPr lang="it-IT" dirty="0" smtClean="0"/>
              <a:t>,</a:t>
            </a:r>
            <a:r>
              <a:rPr lang="it-IT" baseline="0" dirty="0" smtClean="0"/>
              <a:t> to – </a:t>
            </a:r>
            <a:r>
              <a:rPr lang="it-IT" baseline="0" dirty="0" err="1" smtClean="0"/>
              <a:t>metaphorically</a:t>
            </a:r>
            <a:r>
              <a:rPr lang="it-IT" baseline="0" dirty="0" smtClean="0"/>
              <a:t> </a:t>
            </a:r>
            <a:r>
              <a:rPr lang="it-IT" baseline="0" dirty="0" err="1" smtClean="0"/>
              <a:t>speaking</a:t>
            </a:r>
            <a:r>
              <a:rPr lang="it-IT" baseline="0" dirty="0" smtClean="0"/>
              <a:t> – turn the </a:t>
            </a:r>
            <a:r>
              <a:rPr lang="it-IT" baseline="0" dirty="0" err="1" smtClean="0"/>
              <a:t>floor</a:t>
            </a:r>
            <a:r>
              <a:rPr lang="it-IT" baseline="0" dirty="0" smtClean="0"/>
              <a:t> over to the </a:t>
            </a:r>
            <a:r>
              <a:rPr lang="it-IT" baseline="0" dirty="0" err="1" smtClean="0"/>
              <a:t>contributors</a:t>
            </a:r>
            <a:r>
              <a:rPr lang="it-IT" baseline="0" dirty="0" smtClean="0"/>
              <a:t> to the volume. And </a:t>
            </a:r>
            <a:r>
              <a:rPr lang="it-IT" baseline="0" dirty="0" err="1" smtClean="0"/>
              <a:t>also</a:t>
            </a:r>
            <a:r>
              <a:rPr lang="it-IT" baseline="0" dirty="0" smtClean="0"/>
              <a:t> </a:t>
            </a:r>
            <a:r>
              <a:rPr lang="it-IT" baseline="0" dirty="0" err="1" smtClean="0"/>
              <a:t>bring</a:t>
            </a:r>
            <a:r>
              <a:rPr lang="it-IT" baseline="0" dirty="0" smtClean="0"/>
              <a:t> </a:t>
            </a:r>
            <a:r>
              <a:rPr lang="it-IT" baseline="0" dirty="0" err="1" smtClean="0"/>
              <a:t>our</a:t>
            </a:r>
            <a:r>
              <a:rPr lang="it-IT" baseline="0" dirty="0" smtClean="0"/>
              <a:t> </a:t>
            </a:r>
            <a:r>
              <a:rPr lang="it-IT" baseline="0" dirty="0" err="1" smtClean="0"/>
              <a:t>thoughts</a:t>
            </a:r>
            <a:r>
              <a:rPr lang="it-IT" baseline="0" dirty="0" smtClean="0"/>
              <a:t> back to the </a:t>
            </a:r>
            <a:r>
              <a:rPr lang="it-IT" baseline="0" dirty="0" err="1" smtClean="0"/>
              <a:t>colleague</a:t>
            </a:r>
            <a:r>
              <a:rPr lang="it-IT" baseline="0" dirty="0" smtClean="0"/>
              <a:t> </a:t>
            </a:r>
            <a:r>
              <a:rPr lang="it-IT" baseline="0" dirty="0" err="1" smtClean="0"/>
              <a:t>we</a:t>
            </a:r>
            <a:r>
              <a:rPr lang="it-IT" baseline="0" dirty="0" smtClean="0"/>
              <a:t> are </a:t>
            </a:r>
            <a:r>
              <a:rPr lang="it-IT" baseline="0" dirty="0" err="1" smtClean="0"/>
              <a:t>commemorating</a:t>
            </a:r>
            <a:r>
              <a:rPr lang="it-IT" baseline="0" dirty="0" smtClean="0"/>
              <a:t> </a:t>
            </a:r>
            <a:r>
              <a:rPr lang="it-IT" baseline="0" dirty="0" err="1" smtClean="0"/>
              <a:t>today</a:t>
            </a:r>
            <a:r>
              <a:rPr lang="it-IT" baseline="0" dirty="0" smtClean="0"/>
              <a:t>. [CLICK]</a:t>
            </a:r>
          </a:p>
          <a:p>
            <a:endParaRPr lang="it-IT" baseline="0" dirty="0" smtClean="0"/>
          </a:p>
          <a:p>
            <a:r>
              <a:rPr lang="it-IT" baseline="0" dirty="0" err="1" smtClean="0"/>
              <a:t>What</a:t>
            </a:r>
            <a:r>
              <a:rPr lang="it-IT" baseline="0" dirty="0" smtClean="0"/>
              <a:t> do the </a:t>
            </a:r>
            <a:r>
              <a:rPr lang="it-IT" baseline="0" dirty="0" err="1" smtClean="0"/>
              <a:t>contributors</a:t>
            </a:r>
            <a:r>
              <a:rPr lang="it-IT" baseline="0" dirty="0" smtClean="0"/>
              <a:t> </a:t>
            </a:r>
            <a:r>
              <a:rPr lang="it-IT" baseline="0" dirty="0" err="1" smtClean="0"/>
              <a:t>say</a:t>
            </a:r>
            <a:r>
              <a:rPr lang="it-IT" baseline="0" dirty="0" smtClean="0"/>
              <a:t> </a:t>
            </a:r>
            <a:r>
              <a:rPr lang="it-IT" baseline="0" dirty="0" err="1" smtClean="0"/>
              <a:t>about</a:t>
            </a:r>
            <a:r>
              <a:rPr lang="it-IT" baseline="0" dirty="0" smtClean="0"/>
              <a:t> </a:t>
            </a:r>
            <a:r>
              <a:rPr lang="it-IT" baseline="0" dirty="0" err="1" smtClean="0"/>
              <a:t>Guy</a:t>
            </a:r>
            <a:r>
              <a:rPr lang="it-IT" baseline="0" dirty="0" smtClean="0"/>
              <a:t> as a friend, </a:t>
            </a:r>
            <a:r>
              <a:rPr lang="it-IT" baseline="0" dirty="0" err="1" smtClean="0"/>
              <a:t>teacher</a:t>
            </a:r>
            <a:r>
              <a:rPr lang="it-IT" baseline="0" dirty="0" smtClean="0"/>
              <a:t> and educator? How </a:t>
            </a:r>
            <a:r>
              <a:rPr lang="it-IT" baseline="0" dirty="0" err="1" smtClean="0"/>
              <a:t>did</a:t>
            </a:r>
            <a:r>
              <a:rPr lang="it-IT" baseline="0" dirty="0" smtClean="0"/>
              <a:t> </a:t>
            </a:r>
            <a:r>
              <a:rPr lang="it-IT" baseline="0" dirty="0" err="1" smtClean="0"/>
              <a:t>rubbing</a:t>
            </a:r>
            <a:r>
              <a:rPr lang="it-IT" baseline="0" dirty="0" smtClean="0"/>
              <a:t> </a:t>
            </a:r>
            <a:r>
              <a:rPr lang="it-IT" baseline="0" dirty="0" err="1" smtClean="0"/>
              <a:t>elbows</a:t>
            </a:r>
            <a:r>
              <a:rPr lang="it-IT" baseline="0" dirty="0" smtClean="0"/>
              <a:t> with </a:t>
            </a:r>
            <a:r>
              <a:rPr lang="it-IT" baseline="0" dirty="0" err="1" smtClean="0"/>
              <a:t>him</a:t>
            </a:r>
            <a:r>
              <a:rPr lang="it-IT" baseline="0" dirty="0" smtClean="0"/>
              <a:t> </a:t>
            </a:r>
            <a:r>
              <a:rPr lang="it-IT" baseline="0" dirty="0" err="1" smtClean="0"/>
              <a:t>influence</a:t>
            </a:r>
            <a:r>
              <a:rPr lang="it-IT" baseline="0" dirty="0" smtClean="0"/>
              <a:t> </a:t>
            </a:r>
            <a:r>
              <a:rPr lang="it-IT" baseline="0" dirty="0" err="1" smtClean="0"/>
              <a:t>their</a:t>
            </a:r>
            <a:r>
              <a:rPr lang="it-IT" baseline="0" dirty="0" smtClean="0"/>
              <a:t> </a:t>
            </a:r>
            <a:r>
              <a:rPr lang="it-IT" baseline="0" dirty="0" err="1" smtClean="0"/>
              <a:t>approach</a:t>
            </a:r>
            <a:r>
              <a:rPr lang="it-IT" baseline="0" dirty="0" smtClean="0"/>
              <a:t> to </a:t>
            </a:r>
            <a:r>
              <a:rPr lang="it-IT" baseline="0" dirty="0" err="1" smtClean="0"/>
              <a:t>teaching</a:t>
            </a:r>
            <a:r>
              <a:rPr lang="it-IT" baseline="0" dirty="0" smtClean="0"/>
              <a:t>? And </a:t>
            </a:r>
            <a:r>
              <a:rPr lang="it-IT" baseline="0" dirty="0" err="1" smtClean="0"/>
              <a:t>how</a:t>
            </a:r>
            <a:r>
              <a:rPr lang="it-IT" baseline="0" dirty="0" smtClean="0"/>
              <a:t> do </a:t>
            </a:r>
            <a:r>
              <a:rPr lang="it-IT" baseline="0" dirty="0" err="1" smtClean="0"/>
              <a:t>we</a:t>
            </a:r>
            <a:r>
              <a:rPr lang="it-IT" baseline="0" dirty="0" smtClean="0"/>
              <a:t> </a:t>
            </a:r>
            <a:r>
              <a:rPr lang="it-IT" baseline="0" dirty="0" err="1" smtClean="0"/>
              <a:t>see</a:t>
            </a:r>
            <a:r>
              <a:rPr lang="it-IT" baseline="0" dirty="0" smtClean="0"/>
              <a:t> </a:t>
            </a:r>
            <a:r>
              <a:rPr lang="it-IT" baseline="0" dirty="0" err="1" smtClean="0"/>
              <a:t>what</a:t>
            </a:r>
            <a:r>
              <a:rPr lang="it-IT" baseline="0" dirty="0" smtClean="0"/>
              <a:t> he </a:t>
            </a:r>
            <a:r>
              <a:rPr lang="it-IT" baseline="0" dirty="0" err="1" smtClean="0"/>
              <a:t>stood</a:t>
            </a:r>
            <a:r>
              <a:rPr lang="it-IT" baseline="0" dirty="0" smtClean="0"/>
              <a:t> – and </a:t>
            </a:r>
            <a:r>
              <a:rPr lang="it-IT" baseline="0" dirty="0" err="1" smtClean="0"/>
              <a:t>fought</a:t>
            </a:r>
            <a:r>
              <a:rPr lang="it-IT" baseline="0" dirty="0" smtClean="0"/>
              <a:t> for – </a:t>
            </a:r>
            <a:r>
              <a:rPr lang="it-IT" baseline="0" dirty="0" err="1" smtClean="0"/>
              <a:t>being</a:t>
            </a:r>
            <a:r>
              <a:rPr lang="it-IT" baseline="0" dirty="0" smtClean="0"/>
              <a:t> </a:t>
            </a:r>
            <a:r>
              <a:rPr lang="it-IT" baseline="0" dirty="0" err="1" smtClean="0"/>
              <a:t>instantiated</a:t>
            </a:r>
            <a:r>
              <a:rPr lang="it-IT" baseline="0" dirty="0" smtClean="0"/>
              <a:t> in the «</a:t>
            </a:r>
            <a:r>
              <a:rPr lang="it-IT" baseline="0" dirty="0" err="1" smtClean="0"/>
              <a:t>lessons</a:t>
            </a:r>
            <a:r>
              <a:rPr lang="it-IT" baseline="0" dirty="0" smtClean="0"/>
              <a:t>» </a:t>
            </a:r>
            <a:r>
              <a:rPr lang="it-IT" baseline="0" dirty="0" err="1" smtClean="0"/>
              <a:t>that</a:t>
            </a:r>
            <a:r>
              <a:rPr lang="it-IT" baseline="0" dirty="0" smtClean="0"/>
              <a:t> </a:t>
            </a:r>
            <a:r>
              <a:rPr lang="it-IT" baseline="0" dirty="0" err="1" smtClean="0"/>
              <a:t>they</a:t>
            </a:r>
            <a:r>
              <a:rPr lang="it-IT" baseline="0" dirty="0" smtClean="0"/>
              <a:t> share?</a:t>
            </a:r>
          </a:p>
          <a:p>
            <a:endParaRPr lang="it-IT" baseline="0" dirty="0" smtClean="0"/>
          </a:p>
          <a:p>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14</a:t>
            </a:fld>
            <a:endParaRPr lang="it-IT"/>
          </a:p>
        </p:txBody>
      </p:sp>
    </p:spTree>
    <p:extLst>
      <p:ext uri="{BB962C8B-B14F-4D97-AF65-F5344CB8AC3E}">
        <p14:creationId xmlns:p14="http://schemas.microsoft.com/office/powerpoint/2010/main" val="36611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If</a:t>
            </a:r>
            <a:r>
              <a:rPr lang="it-IT" dirty="0" smtClean="0"/>
              <a:t> </a:t>
            </a:r>
            <a:r>
              <a:rPr lang="it-IT" dirty="0" err="1" smtClean="0"/>
              <a:t>one</a:t>
            </a:r>
            <a:r>
              <a:rPr lang="it-IT" dirty="0" smtClean="0"/>
              <a:t> </a:t>
            </a:r>
            <a:r>
              <a:rPr lang="it-IT" dirty="0" err="1" smtClean="0"/>
              <a:t>thing</a:t>
            </a:r>
            <a:r>
              <a:rPr lang="it-IT" dirty="0" smtClean="0"/>
              <a:t> </a:t>
            </a:r>
            <a:r>
              <a:rPr lang="it-IT" dirty="0" err="1" smtClean="0"/>
              <a:t>informs</a:t>
            </a:r>
            <a:r>
              <a:rPr lang="it-IT" dirty="0" smtClean="0"/>
              <a:t> </a:t>
            </a:r>
            <a:r>
              <a:rPr lang="it-IT" dirty="0" err="1" smtClean="0"/>
              <a:t>all</a:t>
            </a:r>
            <a:r>
              <a:rPr lang="it-IT" dirty="0" smtClean="0"/>
              <a:t> the </a:t>
            </a:r>
            <a:r>
              <a:rPr lang="it-IT" dirty="0" err="1" smtClean="0"/>
              <a:t>paper</a:t>
            </a:r>
            <a:r>
              <a:rPr lang="it-IT" dirty="0" smtClean="0"/>
              <a:t>, I </a:t>
            </a:r>
            <a:r>
              <a:rPr lang="it-IT" dirty="0" err="1" smtClean="0"/>
              <a:t>think</a:t>
            </a:r>
            <a:r>
              <a:rPr lang="it-IT" dirty="0" smtClean="0"/>
              <a:t> it </a:t>
            </a:r>
            <a:r>
              <a:rPr lang="it-IT" dirty="0" err="1" smtClean="0"/>
              <a:t>is</a:t>
            </a:r>
            <a:r>
              <a:rPr lang="it-IT" dirty="0" smtClean="0"/>
              <a:t> a </a:t>
            </a:r>
            <a:r>
              <a:rPr lang="it-IT" dirty="0" err="1" smtClean="0"/>
              <a:t>real</a:t>
            </a:r>
            <a:r>
              <a:rPr lang="it-IT" dirty="0" smtClean="0"/>
              <a:t> </a:t>
            </a:r>
            <a:r>
              <a:rPr lang="it-IT" dirty="0" err="1" smtClean="0"/>
              <a:t>gratefulness</a:t>
            </a:r>
            <a:r>
              <a:rPr lang="it-IT" baseline="0" dirty="0" smtClean="0"/>
              <a:t> of the</a:t>
            </a:r>
            <a:r>
              <a:rPr lang="it-IT" dirty="0" smtClean="0"/>
              <a:t> </a:t>
            </a:r>
            <a:r>
              <a:rPr lang="it-IT" dirty="0" err="1" smtClean="0"/>
              <a:t>friendship</a:t>
            </a:r>
            <a:r>
              <a:rPr lang="it-IT" baseline="0" dirty="0" smtClean="0"/>
              <a:t> and</a:t>
            </a:r>
            <a:r>
              <a:rPr lang="it-IT" dirty="0" smtClean="0"/>
              <a:t> </a:t>
            </a:r>
            <a:r>
              <a:rPr lang="it-IT" dirty="0" err="1" smtClean="0"/>
              <a:t>collegiality</a:t>
            </a:r>
            <a:r>
              <a:rPr lang="it-IT" dirty="0" smtClean="0"/>
              <a:t> </a:t>
            </a:r>
            <a:r>
              <a:rPr lang="it-IT" dirty="0" err="1" smtClean="0"/>
              <a:t>which</a:t>
            </a:r>
            <a:r>
              <a:rPr lang="it-IT" baseline="0" dirty="0" smtClean="0"/>
              <a:t> </a:t>
            </a:r>
            <a:r>
              <a:rPr lang="it-IT" baseline="0" dirty="0" err="1" smtClean="0"/>
              <a:t>characterised</a:t>
            </a:r>
            <a:r>
              <a:rPr lang="it-IT" baseline="0" dirty="0" smtClean="0"/>
              <a:t> the </a:t>
            </a:r>
            <a:r>
              <a:rPr lang="it-IT" baseline="0" dirty="0" err="1" smtClean="0"/>
              <a:t>contributors</a:t>
            </a:r>
            <a:r>
              <a:rPr lang="it-IT" baseline="0" dirty="0" smtClean="0"/>
              <a:t>’ </a:t>
            </a:r>
            <a:r>
              <a:rPr lang="it-IT" baseline="0" dirty="0" err="1" smtClean="0"/>
              <a:t>interactions</a:t>
            </a:r>
            <a:r>
              <a:rPr lang="it-IT" baseline="0" dirty="0" smtClean="0"/>
              <a:t> with </a:t>
            </a:r>
            <a:r>
              <a:rPr lang="it-IT" baseline="0" dirty="0" err="1" smtClean="0"/>
              <a:t>Guy</a:t>
            </a:r>
            <a:r>
              <a:rPr lang="it-IT" baseline="0" dirty="0" smtClean="0"/>
              <a:t>.</a:t>
            </a:r>
          </a:p>
          <a:p>
            <a:r>
              <a:rPr lang="it-IT" baseline="0" dirty="0" err="1" smtClean="0"/>
              <a:t>There</a:t>
            </a:r>
            <a:r>
              <a:rPr lang="it-IT" baseline="0" dirty="0" smtClean="0"/>
              <a:t> </a:t>
            </a:r>
            <a:r>
              <a:rPr lang="it-IT" baseline="0" dirty="0" err="1" smtClean="0"/>
              <a:t>is</a:t>
            </a:r>
            <a:r>
              <a:rPr lang="it-IT" baseline="0" dirty="0" smtClean="0"/>
              <a:t> </a:t>
            </a:r>
            <a:r>
              <a:rPr lang="it-IT" baseline="0" dirty="0" err="1" smtClean="0"/>
              <a:t>also</a:t>
            </a:r>
            <a:r>
              <a:rPr lang="it-IT" baseline="0" dirty="0" smtClean="0"/>
              <a:t> an </a:t>
            </a:r>
            <a:r>
              <a:rPr lang="it-IT" baseline="0" dirty="0" err="1" smtClean="0"/>
              <a:t>appreciation</a:t>
            </a:r>
            <a:r>
              <a:rPr lang="it-IT" baseline="0" dirty="0" smtClean="0"/>
              <a:t> for </a:t>
            </a:r>
            <a:r>
              <a:rPr lang="it-IT" baseline="0" dirty="0" err="1" smtClean="0"/>
              <a:t>how</a:t>
            </a:r>
            <a:r>
              <a:rPr lang="it-IT" baseline="0" dirty="0" smtClean="0"/>
              <a:t> he </a:t>
            </a:r>
            <a:r>
              <a:rPr lang="it-IT" baseline="0" dirty="0" err="1" smtClean="0"/>
              <a:t>created</a:t>
            </a:r>
            <a:r>
              <a:rPr lang="it-IT" baseline="0" dirty="0" smtClean="0"/>
              <a:t> </a:t>
            </a:r>
            <a:r>
              <a:rPr lang="it-IT" baseline="0" dirty="0" err="1" smtClean="0"/>
              <a:t>conditions</a:t>
            </a:r>
            <a:r>
              <a:rPr lang="it-IT" baseline="0" dirty="0" smtClean="0"/>
              <a:t> for personal and </a:t>
            </a:r>
            <a:r>
              <a:rPr lang="it-IT" baseline="0" dirty="0" err="1" smtClean="0"/>
              <a:t>professional</a:t>
            </a:r>
            <a:r>
              <a:rPr lang="it-IT" baseline="0" dirty="0" smtClean="0"/>
              <a:t> </a:t>
            </a:r>
            <a:r>
              <a:rPr lang="it-IT" baseline="0" dirty="0" err="1" smtClean="0"/>
              <a:t>growth</a:t>
            </a:r>
            <a:r>
              <a:rPr lang="it-IT" baseline="0" dirty="0" smtClean="0"/>
              <a:t> by </a:t>
            </a:r>
            <a:r>
              <a:rPr lang="it-IT" baseline="0" dirty="0" err="1" smtClean="0"/>
              <a:t>leading</a:t>
            </a:r>
            <a:r>
              <a:rPr lang="it-IT" baseline="0" dirty="0" smtClean="0"/>
              <a:t> by </a:t>
            </a:r>
            <a:r>
              <a:rPr lang="it-IT" baseline="0" dirty="0" err="1" smtClean="0"/>
              <a:t>example</a:t>
            </a:r>
            <a:r>
              <a:rPr lang="it-IT" baseline="0" dirty="0" smtClean="0"/>
              <a:t>. </a:t>
            </a:r>
          </a:p>
          <a:p>
            <a:r>
              <a:rPr lang="it-IT" baseline="0" dirty="0" smtClean="0"/>
              <a:t>Here are just a few of the </a:t>
            </a:r>
            <a:r>
              <a:rPr lang="it-IT" baseline="0" dirty="0" err="1" smtClean="0"/>
              <a:t>expression</a:t>
            </a:r>
            <a:r>
              <a:rPr lang="it-IT" baseline="0" dirty="0" smtClean="0"/>
              <a:t> of </a:t>
            </a:r>
            <a:r>
              <a:rPr lang="it-IT" baseline="0" dirty="0" err="1" smtClean="0"/>
              <a:t>appreciation</a:t>
            </a:r>
            <a:r>
              <a:rPr lang="it-IT" baseline="0" dirty="0" smtClean="0"/>
              <a:t> in this </a:t>
            </a:r>
            <a:r>
              <a:rPr lang="it-IT" baseline="0" dirty="0" err="1" smtClean="0"/>
              <a:t>sense</a:t>
            </a:r>
            <a:r>
              <a:rPr lang="it-IT" baseline="0" dirty="0" smtClean="0"/>
              <a:t>. (PAUSE)</a:t>
            </a:r>
            <a:endParaRPr lang="it-IT" baseline="0" dirty="0" smtClean="0">
              <a:sym typeface="Wingdings" panose="05000000000000000000" pitchFamily="2" charset="2"/>
            </a:endParaRPr>
          </a:p>
          <a:p>
            <a:endParaRPr lang="it-IT" dirty="0" smtClean="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15</a:t>
            </a:fld>
            <a:endParaRPr lang="it-IT"/>
          </a:p>
        </p:txBody>
      </p:sp>
    </p:spTree>
    <p:extLst>
      <p:ext uri="{BB962C8B-B14F-4D97-AF65-F5344CB8AC3E}">
        <p14:creationId xmlns:p14="http://schemas.microsoft.com/office/powerpoint/2010/main" val="1138610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some </a:t>
            </a:r>
            <a:r>
              <a:rPr lang="it-IT" dirty="0" err="1" smtClean="0"/>
              <a:t>cases</a:t>
            </a:r>
            <a:r>
              <a:rPr lang="it-IT" dirty="0" smtClean="0"/>
              <a:t>, the </a:t>
            </a:r>
            <a:r>
              <a:rPr lang="it-IT" dirty="0" err="1" smtClean="0"/>
              <a:t>d</a:t>
            </a:r>
            <a:r>
              <a:rPr lang="it-IT" baseline="0" dirty="0" err="1" smtClean="0"/>
              <a:t>ebt</a:t>
            </a:r>
            <a:r>
              <a:rPr lang="it-IT" baseline="0" dirty="0" smtClean="0"/>
              <a:t> </a:t>
            </a:r>
            <a:r>
              <a:rPr lang="it-IT" baseline="0" dirty="0" err="1" smtClean="0"/>
              <a:t>owed</a:t>
            </a:r>
            <a:r>
              <a:rPr lang="it-IT" baseline="0" dirty="0" smtClean="0"/>
              <a:t> to </a:t>
            </a:r>
            <a:r>
              <a:rPr lang="it-IT" baseline="0" dirty="0" err="1" smtClean="0"/>
              <a:t>Guy</a:t>
            </a:r>
            <a:r>
              <a:rPr lang="it-IT" baseline="0" dirty="0" smtClean="0"/>
              <a:t> </a:t>
            </a:r>
            <a:r>
              <a:rPr lang="it-IT" baseline="0" dirty="0" err="1" smtClean="0"/>
              <a:t>is</a:t>
            </a:r>
            <a:r>
              <a:rPr lang="it-IT" baseline="0" dirty="0" smtClean="0"/>
              <a:t> </a:t>
            </a:r>
            <a:r>
              <a:rPr lang="it-IT" baseline="0" dirty="0" err="1" smtClean="0"/>
              <a:t>expressed</a:t>
            </a:r>
            <a:r>
              <a:rPr lang="it-IT" baseline="0" dirty="0" smtClean="0"/>
              <a:t> more </a:t>
            </a:r>
            <a:r>
              <a:rPr lang="it-IT" baseline="0" dirty="0" err="1" smtClean="0"/>
              <a:t>explicit</a:t>
            </a:r>
            <a:r>
              <a:rPr lang="it-IT" baseline="0" dirty="0" smtClean="0"/>
              <a:t>.</a:t>
            </a:r>
          </a:p>
          <a:p>
            <a:r>
              <a:rPr lang="it-IT" baseline="0" dirty="0" smtClean="0"/>
              <a:t>In </a:t>
            </a:r>
            <a:r>
              <a:rPr lang="it-IT" baseline="0" dirty="0" err="1" smtClean="0"/>
              <a:t>her</a:t>
            </a:r>
            <a:r>
              <a:rPr lang="it-IT" baseline="0" dirty="0" smtClean="0"/>
              <a:t> </a:t>
            </a:r>
            <a:r>
              <a:rPr lang="it-IT" baseline="0" dirty="0" err="1" smtClean="0"/>
              <a:t>paper</a:t>
            </a:r>
            <a:r>
              <a:rPr lang="it-IT" baseline="0" dirty="0" smtClean="0"/>
              <a:t>, for </a:t>
            </a:r>
            <a:r>
              <a:rPr lang="it-IT" baseline="0" dirty="0" err="1" smtClean="0"/>
              <a:t>example</a:t>
            </a:r>
            <a:r>
              <a:rPr lang="it-IT" baseline="0" dirty="0" smtClean="0"/>
              <a:t>, </a:t>
            </a:r>
            <a:r>
              <a:rPr lang="it-IT" dirty="0" err="1" smtClean="0"/>
              <a:t>Natacha</a:t>
            </a:r>
            <a:r>
              <a:rPr lang="it-IT" dirty="0" smtClean="0"/>
              <a:t> </a:t>
            </a:r>
            <a:r>
              <a:rPr lang="it-IT" dirty="0" err="1" smtClean="0"/>
              <a:t>describes</a:t>
            </a:r>
            <a:r>
              <a:rPr lang="it-IT" dirty="0" smtClean="0"/>
              <a:t> </a:t>
            </a:r>
            <a:r>
              <a:rPr lang="it-IT" dirty="0" err="1" smtClean="0"/>
              <a:t>how</a:t>
            </a:r>
            <a:r>
              <a:rPr lang="it-IT" dirty="0" smtClean="0"/>
              <a:t> </a:t>
            </a:r>
            <a:r>
              <a:rPr lang="it-IT" dirty="0" err="1" smtClean="0"/>
              <a:t>she</a:t>
            </a:r>
            <a:r>
              <a:rPr lang="it-IT" dirty="0" smtClean="0"/>
              <a:t> </a:t>
            </a:r>
            <a:r>
              <a:rPr lang="it-IT" dirty="0" err="1" smtClean="0"/>
              <a:t>learnt</a:t>
            </a:r>
            <a:r>
              <a:rPr lang="it-IT" baseline="0" dirty="0" smtClean="0"/>
              <a:t> a </a:t>
            </a:r>
            <a:r>
              <a:rPr lang="it-IT" baseline="0" dirty="0" err="1" smtClean="0"/>
              <a:t>specific</a:t>
            </a:r>
            <a:r>
              <a:rPr lang="it-IT" baseline="0" dirty="0" smtClean="0"/>
              <a:t> </a:t>
            </a:r>
            <a:r>
              <a:rPr lang="it-IT" baseline="0" dirty="0" err="1" smtClean="0"/>
              <a:t>classroom</a:t>
            </a:r>
            <a:r>
              <a:rPr lang="it-IT" baseline="0" dirty="0" smtClean="0"/>
              <a:t> </a:t>
            </a:r>
            <a:r>
              <a:rPr lang="it-IT" baseline="0" dirty="0" err="1" smtClean="0"/>
              <a:t>p</a:t>
            </a:r>
            <a:r>
              <a:rPr lang="it-IT" dirty="0" err="1" smtClean="0"/>
              <a:t>ractice</a:t>
            </a:r>
            <a:r>
              <a:rPr lang="it-IT" dirty="0" smtClean="0"/>
              <a:t> from </a:t>
            </a:r>
            <a:r>
              <a:rPr lang="it-IT" dirty="0" err="1" smtClean="0"/>
              <a:t>Guy</a:t>
            </a:r>
            <a:r>
              <a:rPr lang="it-IT" dirty="0" smtClean="0"/>
              <a:t> – and </a:t>
            </a:r>
            <a:r>
              <a:rPr lang="it-IT" dirty="0" err="1" smtClean="0"/>
              <a:t>subsequently</a:t>
            </a:r>
            <a:r>
              <a:rPr lang="it-IT" dirty="0" smtClean="0"/>
              <a:t> </a:t>
            </a:r>
            <a:r>
              <a:rPr lang="it-IT" dirty="0" err="1" smtClean="0"/>
              <a:t>developed</a:t>
            </a:r>
            <a:r>
              <a:rPr lang="it-IT" dirty="0" smtClean="0"/>
              <a:t> it </a:t>
            </a:r>
            <a:r>
              <a:rPr lang="it-IT" dirty="0" err="1" smtClean="0"/>
              <a:t>further</a:t>
            </a:r>
            <a:r>
              <a:rPr lang="it-IT" dirty="0" smtClean="0"/>
              <a:t> in </a:t>
            </a:r>
            <a:r>
              <a:rPr lang="it-IT" dirty="0" err="1" smtClean="0"/>
              <a:t>her</a:t>
            </a:r>
            <a:r>
              <a:rPr lang="it-IT" dirty="0" smtClean="0"/>
              <a:t> </a:t>
            </a:r>
            <a:r>
              <a:rPr lang="it-IT" dirty="0" err="1" smtClean="0"/>
              <a:t>own</a:t>
            </a:r>
            <a:r>
              <a:rPr lang="it-IT" dirty="0" smtClean="0"/>
              <a:t> </a:t>
            </a:r>
            <a:r>
              <a:rPr lang="it-IT" dirty="0" err="1" smtClean="0"/>
              <a:t>teaching</a:t>
            </a:r>
            <a:r>
              <a:rPr lang="it-IT" dirty="0" smtClean="0"/>
              <a:t> </a:t>
            </a:r>
            <a:r>
              <a:rPr lang="it-IT" dirty="0" err="1" smtClean="0"/>
              <a:t>practice</a:t>
            </a:r>
            <a:r>
              <a:rPr lang="it-IT" dirty="0" smtClean="0"/>
              <a:t>.</a:t>
            </a:r>
          </a:p>
          <a:p>
            <a:endParaRPr lang="it-IT" dirty="0" smtClean="0"/>
          </a:p>
          <a:p>
            <a:r>
              <a:rPr lang="it-IT" dirty="0" smtClean="0"/>
              <a:t>«I </a:t>
            </a:r>
            <a:r>
              <a:rPr lang="it-IT" dirty="0" err="1" smtClean="0"/>
              <a:t>was</a:t>
            </a:r>
            <a:r>
              <a:rPr lang="it-IT" dirty="0" smtClean="0"/>
              <a:t> </a:t>
            </a:r>
            <a:r>
              <a:rPr lang="it-IT" dirty="0" err="1" smtClean="0"/>
              <a:t>introduced</a:t>
            </a:r>
            <a:r>
              <a:rPr lang="it-IT" dirty="0" smtClean="0"/>
              <a:t> by </a:t>
            </a:r>
            <a:r>
              <a:rPr lang="it-IT" dirty="0" err="1" smtClean="0"/>
              <a:t>Guy</a:t>
            </a:r>
            <a:r>
              <a:rPr lang="it-IT" dirty="0" smtClean="0"/>
              <a:t> </a:t>
            </a:r>
            <a:r>
              <a:rPr lang="it-IT" dirty="0" err="1" smtClean="0"/>
              <a:t>Aston</a:t>
            </a:r>
            <a:r>
              <a:rPr lang="it-IT" dirty="0" smtClean="0"/>
              <a:t> to the</a:t>
            </a:r>
            <a:r>
              <a:rPr lang="it-IT" baseline="0" dirty="0" smtClean="0"/>
              <a:t> </a:t>
            </a:r>
            <a:r>
              <a:rPr lang="it-IT" baseline="0" dirty="0" err="1" smtClean="0"/>
              <a:t>practice</a:t>
            </a:r>
            <a:r>
              <a:rPr lang="it-IT" baseline="0" dirty="0" smtClean="0"/>
              <a:t> of «</a:t>
            </a:r>
            <a:r>
              <a:rPr lang="it-IT" baseline="0" dirty="0" err="1" smtClean="0"/>
              <a:t>linguistic</a:t>
            </a:r>
            <a:r>
              <a:rPr lang="it-IT" baseline="0" dirty="0" smtClean="0"/>
              <a:t> </a:t>
            </a:r>
            <a:r>
              <a:rPr lang="it-IT" baseline="0" dirty="0" err="1" smtClean="0"/>
              <a:t>secretary</a:t>
            </a:r>
            <a:r>
              <a:rPr lang="it-IT" baseline="0" dirty="0" smtClean="0"/>
              <a:t>», </a:t>
            </a:r>
            <a:r>
              <a:rPr lang="it-IT" baseline="0" dirty="0" err="1" smtClean="0"/>
              <a:t>which</a:t>
            </a:r>
            <a:r>
              <a:rPr lang="it-IT" baseline="0" dirty="0" smtClean="0"/>
              <a:t> I have </a:t>
            </a:r>
            <a:r>
              <a:rPr lang="it-IT" baseline="0" dirty="0" err="1" smtClean="0"/>
              <a:t>reinterpreted</a:t>
            </a:r>
            <a:r>
              <a:rPr lang="it-IT" baseline="0" dirty="0" smtClean="0"/>
              <a:t> over time; I propose it on the first </a:t>
            </a:r>
            <a:r>
              <a:rPr lang="it-IT" baseline="0" dirty="0" err="1" smtClean="0"/>
              <a:t>day</a:t>
            </a:r>
            <a:r>
              <a:rPr lang="it-IT" baseline="0" dirty="0" smtClean="0"/>
              <a:t> of the </a:t>
            </a:r>
            <a:r>
              <a:rPr lang="it-IT" baseline="0" dirty="0" err="1" smtClean="0"/>
              <a:t>course</a:t>
            </a:r>
            <a:r>
              <a:rPr lang="it-IT" baseline="0" dirty="0" smtClean="0"/>
              <a:t> and it </a:t>
            </a:r>
            <a:r>
              <a:rPr lang="it-IT" baseline="0" dirty="0" err="1" smtClean="0"/>
              <a:t>accompanies</a:t>
            </a:r>
            <a:r>
              <a:rPr lang="it-IT" baseline="0" dirty="0" smtClean="0"/>
              <a:t> </a:t>
            </a:r>
            <a:r>
              <a:rPr lang="it-IT" baseline="0" dirty="0" err="1" smtClean="0"/>
              <a:t>us</a:t>
            </a:r>
            <a:r>
              <a:rPr lang="it-IT" baseline="0" dirty="0" smtClean="0"/>
              <a:t> </a:t>
            </a:r>
            <a:r>
              <a:rPr lang="it-IT" baseline="0" dirty="0" err="1" smtClean="0"/>
              <a:t>until</a:t>
            </a:r>
            <a:r>
              <a:rPr lang="it-IT" baseline="0" dirty="0" smtClean="0"/>
              <a:t> the end, </a:t>
            </a:r>
            <a:r>
              <a:rPr lang="it-IT" baseline="0" dirty="0" err="1" smtClean="0"/>
              <a:t>initially</a:t>
            </a:r>
            <a:r>
              <a:rPr lang="it-IT" baseline="0" dirty="0" smtClean="0"/>
              <a:t> </a:t>
            </a:r>
            <a:r>
              <a:rPr lang="it-IT" baseline="0" dirty="0" err="1" smtClean="0"/>
              <a:t>provoking</a:t>
            </a:r>
            <a:r>
              <a:rPr lang="it-IT" baseline="0" dirty="0" smtClean="0"/>
              <a:t> a </a:t>
            </a:r>
            <a:r>
              <a:rPr lang="it-IT" baseline="0" dirty="0" err="1" smtClean="0"/>
              <a:t>mixture</a:t>
            </a:r>
            <a:r>
              <a:rPr lang="it-IT" baseline="0" dirty="0" smtClean="0"/>
              <a:t> of </a:t>
            </a:r>
            <a:r>
              <a:rPr lang="it-IT" baseline="0" dirty="0" err="1" smtClean="0"/>
              <a:t>discontent</a:t>
            </a:r>
            <a:r>
              <a:rPr lang="it-IT" baseline="0" dirty="0" smtClean="0"/>
              <a:t> and </a:t>
            </a:r>
            <a:r>
              <a:rPr lang="it-IT" baseline="0" dirty="0" err="1" smtClean="0"/>
              <a:t>scepticism</a:t>
            </a:r>
            <a:r>
              <a:rPr lang="it-IT" baseline="0" dirty="0" smtClean="0"/>
              <a:t> </a:t>
            </a:r>
            <a:r>
              <a:rPr lang="it-IT" baseline="0" dirty="0" err="1" smtClean="0"/>
              <a:t>among</a:t>
            </a:r>
            <a:r>
              <a:rPr lang="it-IT" baseline="0" dirty="0" smtClean="0"/>
              <a:t> the </a:t>
            </a:r>
            <a:r>
              <a:rPr lang="it-IT" baseline="0" dirty="0" err="1" smtClean="0"/>
              <a:t>students</a:t>
            </a:r>
            <a:r>
              <a:rPr lang="it-IT" baseline="0" dirty="0" smtClean="0"/>
              <a:t>, and by the end of the </a:t>
            </a:r>
            <a:r>
              <a:rPr lang="it-IT" baseline="0" dirty="0" err="1" smtClean="0"/>
              <a:t>course</a:t>
            </a:r>
            <a:r>
              <a:rPr lang="it-IT" baseline="0" dirty="0" smtClean="0"/>
              <a:t> </a:t>
            </a:r>
            <a:r>
              <a:rPr lang="it-IT" baseline="0" dirty="0" err="1" smtClean="0"/>
              <a:t>satisfaction</a:t>
            </a:r>
            <a:r>
              <a:rPr lang="it-IT" baseline="0" dirty="0" smtClean="0"/>
              <a:t> and </a:t>
            </a:r>
            <a:r>
              <a:rPr lang="it-IT" baseline="0" dirty="0" err="1" smtClean="0"/>
              <a:t>recognition</a:t>
            </a:r>
            <a:r>
              <a:rPr lang="it-IT" baseline="0" dirty="0" smtClean="0"/>
              <a:t> of </a:t>
            </a:r>
            <a:r>
              <a:rPr lang="it-IT" baseline="0" dirty="0" err="1" smtClean="0"/>
              <a:t>its</a:t>
            </a:r>
            <a:r>
              <a:rPr lang="it-IT" baseline="0" dirty="0" smtClean="0"/>
              <a:t> </a:t>
            </a:r>
            <a:r>
              <a:rPr lang="it-IT" baseline="0" dirty="0" err="1" smtClean="0"/>
              <a:t>value</a:t>
            </a:r>
            <a:r>
              <a:rPr lang="it-IT" baseline="0" dirty="0" smtClean="0"/>
              <a:t>. </a:t>
            </a:r>
          </a:p>
          <a:p>
            <a:r>
              <a:rPr lang="it-IT" baseline="0" dirty="0" smtClean="0"/>
              <a:t/>
            </a:r>
            <a:br>
              <a:rPr lang="it-IT" baseline="0" dirty="0" smtClean="0"/>
            </a:br>
            <a:r>
              <a:rPr lang="it-IT" baseline="0" dirty="0" smtClean="0"/>
              <a:t>«The first </a:t>
            </a:r>
            <a:r>
              <a:rPr lang="it-IT" baseline="0" dirty="0" err="1" smtClean="0"/>
              <a:t>day</a:t>
            </a:r>
            <a:r>
              <a:rPr lang="it-IT" baseline="0" dirty="0" smtClean="0"/>
              <a:t> of </a:t>
            </a:r>
            <a:r>
              <a:rPr lang="it-IT" baseline="0" dirty="0" err="1" smtClean="0"/>
              <a:t>each</a:t>
            </a:r>
            <a:r>
              <a:rPr lang="it-IT" baseline="0" dirty="0" smtClean="0"/>
              <a:t> week «</a:t>
            </a:r>
            <a:r>
              <a:rPr lang="it-IT" baseline="0" dirty="0" err="1" smtClean="0"/>
              <a:t>two</a:t>
            </a:r>
            <a:r>
              <a:rPr lang="it-IT" baseline="0" dirty="0" smtClean="0"/>
              <a:t> «</a:t>
            </a:r>
            <a:r>
              <a:rPr lang="it-IT" baseline="0" dirty="0" err="1" smtClean="0"/>
              <a:t>secretaries</a:t>
            </a:r>
            <a:r>
              <a:rPr lang="it-IT" baseline="0" dirty="0" smtClean="0"/>
              <a:t>» are </a:t>
            </a:r>
            <a:r>
              <a:rPr lang="it-IT" baseline="0" dirty="0" err="1" smtClean="0"/>
              <a:t>nominated</a:t>
            </a:r>
            <a:r>
              <a:rPr lang="it-IT" baseline="0" dirty="0" smtClean="0"/>
              <a:t>: the «</a:t>
            </a:r>
            <a:r>
              <a:rPr lang="it-IT" baseline="0" dirty="0" err="1" smtClean="0"/>
              <a:t>language</a:t>
            </a:r>
            <a:r>
              <a:rPr lang="it-IT" baseline="0" dirty="0" smtClean="0"/>
              <a:t> </a:t>
            </a:r>
            <a:r>
              <a:rPr lang="it-IT" baseline="0" dirty="0" err="1" smtClean="0"/>
              <a:t>secretary</a:t>
            </a:r>
            <a:r>
              <a:rPr lang="it-IT" baseline="0" dirty="0" smtClean="0"/>
              <a:t>» </a:t>
            </a:r>
            <a:r>
              <a:rPr lang="it-IT" baseline="0" dirty="0" err="1" smtClean="0"/>
              <a:t>takes</a:t>
            </a:r>
            <a:r>
              <a:rPr lang="it-IT" baseline="0" dirty="0" smtClean="0"/>
              <a:t> note of the </a:t>
            </a:r>
            <a:r>
              <a:rPr lang="it-IT" baseline="0" dirty="0" err="1" smtClean="0"/>
              <a:t>terms</a:t>
            </a:r>
            <a:r>
              <a:rPr lang="it-IT" baseline="0" dirty="0" smtClean="0"/>
              <a:t> and new </a:t>
            </a:r>
            <a:r>
              <a:rPr lang="it-IT" baseline="0" dirty="0" err="1" smtClean="0"/>
              <a:t>expressions</a:t>
            </a:r>
            <a:r>
              <a:rPr lang="it-IT" baseline="0" dirty="0" smtClean="0"/>
              <a:t> that </a:t>
            </a:r>
            <a:r>
              <a:rPr lang="it-IT" baseline="0" dirty="0" err="1" smtClean="0"/>
              <a:t>arise</a:t>
            </a:r>
            <a:r>
              <a:rPr lang="it-IT" baseline="0" dirty="0" smtClean="0"/>
              <a:t> </a:t>
            </a:r>
            <a:r>
              <a:rPr lang="it-IT" baseline="0" dirty="0" err="1" smtClean="0"/>
              <a:t>during</a:t>
            </a:r>
            <a:r>
              <a:rPr lang="it-IT" baseline="0" dirty="0" smtClean="0"/>
              <a:t> </a:t>
            </a:r>
            <a:r>
              <a:rPr lang="it-IT" baseline="0" dirty="0" err="1" smtClean="0"/>
              <a:t>class</a:t>
            </a:r>
            <a:r>
              <a:rPr lang="it-IT" baseline="0" dirty="0" smtClean="0"/>
              <a:t> </a:t>
            </a:r>
            <a:r>
              <a:rPr lang="it-IT" baseline="0" dirty="0" err="1" smtClean="0"/>
              <a:t>interaction</a:t>
            </a:r>
            <a:r>
              <a:rPr lang="it-IT" baseline="0" dirty="0" smtClean="0"/>
              <a:t>, </a:t>
            </a:r>
            <a:r>
              <a:rPr lang="it-IT" baseline="0" dirty="0" err="1" smtClean="0"/>
              <a:t>while</a:t>
            </a:r>
            <a:r>
              <a:rPr lang="it-IT" baseline="0" dirty="0" smtClean="0"/>
              <a:t> the «</a:t>
            </a:r>
            <a:r>
              <a:rPr lang="it-IT" baseline="0" dirty="0" err="1" smtClean="0"/>
              <a:t>contents</a:t>
            </a:r>
            <a:r>
              <a:rPr lang="it-IT" baseline="0" dirty="0" smtClean="0"/>
              <a:t> </a:t>
            </a:r>
            <a:r>
              <a:rPr lang="it-IT" baseline="0" dirty="0" err="1" smtClean="0"/>
              <a:t>secretary</a:t>
            </a:r>
            <a:r>
              <a:rPr lang="it-IT" baseline="0" dirty="0" smtClean="0"/>
              <a:t>» </a:t>
            </a:r>
            <a:r>
              <a:rPr lang="it-IT" baseline="0" dirty="0" err="1" smtClean="0"/>
              <a:t>gets</a:t>
            </a:r>
            <a:r>
              <a:rPr lang="it-IT" baseline="0" dirty="0" smtClean="0"/>
              <a:t> ready to </a:t>
            </a:r>
            <a:r>
              <a:rPr lang="it-IT" baseline="0" dirty="0" err="1" smtClean="0"/>
              <a:t>summarize</a:t>
            </a:r>
            <a:r>
              <a:rPr lang="it-IT" baseline="0" dirty="0" smtClean="0"/>
              <a:t> the </a:t>
            </a:r>
            <a:r>
              <a:rPr lang="it-IT" baseline="0" dirty="0" err="1" smtClean="0"/>
              <a:t>course</a:t>
            </a:r>
            <a:r>
              <a:rPr lang="it-IT" baseline="0" dirty="0" smtClean="0"/>
              <a:t> </a:t>
            </a:r>
            <a:r>
              <a:rPr lang="it-IT" baseline="0" dirty="0" err="1" smtClean="0"/>
              <a:t>contents</a:t>
            </a:r>
            <a:r>
              <a:rPr lang="it-IT" baseline="0" dirty="0" smtClean="0"/>
              <a:t>. The </a:t>
            </a:r>
            <a:r>
              <a:rPr lang="it-IT" baseline="0" dirty="0" err="1" smtClean="0"/>
              <a:t>next</a:t>
            </a:r>
            <a:r>
              <a:rPr lang="it-IT" baseline="0" dirty="0" smtClean="0"/>
              <a:t> week, the </a:t>
            </a:r>
            <a:r>
              <a:rPr lang="it-IT" baseline="0" dirty="0" err="1" smtClean="0"/>
              <a:t>two</a:t>
            </a:r>
            <a:r>
              <a:rPr lang="it-IT" baseline="0" dirty="0" smtClean="0"/>
              <a:t> </a:t>
            </a:r>
            <a:r>
              <a:rPr lang="it-IT" baseline="0" dirty="0" err="1" smtClean="0"/>
              <a:t>secretaries</a:t>
            </a:r>
            <a:r>
              <a:rPr lang="it-IT" baseline="0" dirty="0" smtClean="0"/>
              <a:t> </a:t>
            </a:r>
            <a:r>
              <a:rPr lang="it-IT" baseline="0" dirty="0" err="1" smtClean="0"/>
              <a:t>present</a:t>
            </a:r>
            <a:r>
              <a:rPr lang="it-IT" baseline="0" dirty="0" smtClean="0"/>
              <a:t> to the </a:t>
            </a:r>
            <a:r>
              <a:rPr lang="it-IT" baseline="0" dirty="0" err="1" smtClean="0"/>
              <a:t>rest</a:t>
            </a:r>
            <a:r>
              <a:rPr lang="it-IT" baseline="0" dirty="0" smtClean="0"/>
              <a:t> of the </a:t>
            </a:r>
            <a:r>
              <a:rPr lang="it-IT" baseline="0" dirty="0" err="1" smtClean="0"/>
              <a:t>class</a:t>
            </a:r>
            <a:r>
              <a:rPr lang="it-IT" baseline="0" dirty="0" smtClean="0"/>
              <a:t>, in French for 3-5 mins </a:t>
            </a:r>
            <a:r>
              <a:rPr lang="it-IT" baseline="0" dirty="0" err="1" smtClean="0"/>
              <a:t>each</a:t>
            </a:r>
            <a:r>
              <a:rPr lang="it-IT" baseline="0" dirty="0" smtClean="0"/>
              <a:t>, </a:t>
            </a:r>
            <a:r>
              <a:rPr lang="it-IT" baseline="0" dirty="0" err="1" smtClean="0"/>
              <a:t>allowing</a:t>
            </a:r>
            <a:r>
              <a:rPr lang="it-IT" baseline="0" dirty="0" smtClean="0"/>
              <a:t>  </a:t>
            </a:r>
            <a:r>
              <a:rPr lang="it-IT" baseline="0" dirty="0" err="1" smtClean="0"/>
              <a:t>those</a:t>
            </a:r>
            <a:r>
              <a:rPr lang="it-IT" baseline="0" dirty="0" smtClean="0"/>
              <a:t> </a:t>
            </a:r>
            <a:r>
              <a:rPr lang="it-IT" baseline="0" dirty="0" err="1" smtClean="0"/>
              <a:t>who</a:t>
            </a:r>
            <a:r>
              <a:rPr lang="it-IT" baseline="0" dirty="0" smtClean="0"/>
              <a:t> </a:t>
            </a:r>
            <a:r>
              <a:rPr lang="it-IT" baseline="0" dirty="0" err="1" smtClean="0"/>
              <a:t>were</a:t>
            </a:r>
            <a:r>
              <a:rPr lang="it-IT" baseline="0" dirty="0" smtClean="0"/>
              <a:t> </a:t>
            </a:r>
            <a:r>
              <a:rPr lang="it-IT" baseline="0" dirty="0" err="1" smtClean="0"/>
              <a:t>absent</a:t>
            </a:r>
            <a:r>
              <a:rPr lang="it-IT" baseline="0" dirty="0" smtClean="0"/>
              <a:t> to </a:t>
            </a:r>
            <a:r>
              <a:rPr lang="it-IT" baseline="0" dirty="0" err="1" smtClean="0"/>
              <a:t>familiarize</a:t>
            </a:r>
            <a:r>
              <a:rPr lang="it-IT" baseline="0" dirty="0" smtClean="0"/>
              <a:t> </a:t>
            </a:r>
            <a:r>
              <a:rPr lang="it-IT" baseline="0" dirty="0" err="1" smtClean="0"/>
              <a:t>themselves</a:t>
            </a:r>
            <a:r>
              <a:rPr lang="it-IT" baseline="0" dirty="0" smtClean="0"/>
              <a:t> with the </a:t>
            </a:r>
            <a:r>
              <a:rPr lang="it-IT" baseline="0" dirty="0" err="1" smtClean="0"/>
              <a:t>terms</a:t>
            </a:r>
            <a:r>
              <a:rPr lang="it-IT" baseline="0" dirty="0" smtClean="0"/>
              <a:t> and </a:t>
            </a:r>
            <a:r>
              <a:rPr lang="it-IT" baseline="0" dirty="0" err="1" smtClean="0"/>
              <a:t>contents</a:t>
            </a:r>
            <a:r>
              <a:rPr lang="it-IT" baseline="0" dirty="0" smtClean="0"/>
              <a:t> from the last week, and </a:t>
            </a:r>
            <a:r>
              <a:rPr lang="it-IT" baseline="0" dirty="0" err="1" smtClean="0"/>
              <a:t>those</a:t>
            </a:r>
            <a:r>
              <a:rPr lang="it-IT" baseline="0" dirty="0" smtClean="0"/>
              <a:t> </a:t>
            </a:r>
            <a:r>
              <a:rPr lang="it-IT" baseline="0" dirty="0" err="1" smtClean="0"/>
              <a:t>who</a:t>
            </a:r>
            <a:r>
              <a:rPr lang="it-IT" baseline="0" dirty="0" smtClean="0"/>
              <a:t> </a:t>
            </a:r>
            <a:r>
              <a:rPr lang="it-IT" baseline="0" dirty="0" err="1" smtClean="0"/>
              <a:t>were</a:t>
            </a:r>
            <a:r>
              <a:rPr lang="it-IT" baseline="0" dirty="0" smtClean="0"/>
              <a:t> </a:t>
            </a:r>
            <a:r>
              <a:rPr lang="it-IT" baseline="0" dirty="0" err="1" smtClean="0"/>
              <a:t>present</a:t>
            </a:r>
            <a:r>
              <a:rPr lang="it-IT" baseline="0" dirty="0" smtClean="0"/>
              <a:t> to </a:t>
            </a:r>
            <a:r>
              <a:rPr lang="it-IT" baseline="0" dirty="0" err="1" smtClean="0"/>
              <a:t>hear</a:t>
            </a:r>
            <a:r>
              <a:rPr lang="it-IT" baseline="0" dirty="0" smtClean="0"/>
              <a:t> a </a:t>
            </a:r>
            <a:r>
              <a:rPr lang="it-IT" baseline="0" dirty="0" err="1" smtClean="0"/>
              <a:t>recap</a:t>
            </a:r>
            <a:r>
              <a:rPr lang="it-IT" baseline="0" dirty="0" smtClean="0"/>
              <a:t>/</a:t>
            </a:r>
            <a:r>
              <a:rPr lang="it-IT" baseline="0" dirty="0" err="1" smtClean="0"/>
              <a:t>summary</a:t>
            </a:r>
            <a:r>
              <a:rPr lang="it-IT" baseline="0" dirty="0" smtClean="0"/>
              <a:t>».</a:t>
            </a:r>
          </a:p>
          <a:p>
            <a:endParaRPr lang="it-IT" dirty="0" smtClean="0"/>
          </a:p>
          <a:p>
            <a:r>
              <a:rPr lang="it-IT" dirty="0" smtClean="0"/>
              <a:t> </a:t>
            </a:r>
            <a:r>
              <a:rPr lang="it-IT" dirty="0" err="1" smtClean="0"/>
              <a:t>What</a:t>
            </a:r>
            <a:r>
              <a:rPr lang="it-IT" dirty="0" smtClean="0"/>
              <a:t> </a:t>
            </a:r>
            <a:r>
              <a:rPr lang="it-IT" baseline="0" dirty="0" smtClean="0"/>
              <a:t>I </a:t>
            </a:r>
            <a:r>
              <a:rPr lang="it-IT" baseline="0" dirty="0" err="1" smtClean="0"/>
              <a:t>like</a:t>
            </a:r>
            <a:r>
              <a:rPr lang="it-IT" baseline="0" dirty="0" smtClean="0"/>
              <a:t> </a:t>
            </a:r>
            <a:r>
              <a:rPr lang="it-IT" baseline="0" dirty="0" err="1" smtClean="0"/>
              <a:t>about</a:t>
            </a:r>
            <a:r>
              <a:rPr lang="it-IT" baseline="0" dirty="0" smtClean="0"/>
              <a:t> </a:t>
            </a:r>
            <a:r>
              <a:rPr lang="it-IT" baseline="0" dirty="0" err="1" smtClean="0"/>
              <a:t>this</a:t>
            </a:r>
            <a:r>
              <a:rPr lang="it-IT" baseline="0" dirty="0" smtClean="0"/>
              <a:t> </a:t>
            </a:r>
            <a:r>
              <a:rPr lang="it-IT" baseline="0" dirty="0" err="1" smtClean="0"/>
              <a:t>activity</a:t>
            </a:r>
            <a:r>
              <a:rPr lang="it-IT" baseline="0" dirty="0" smtClean="0"/>
              <a:t> </a:t>
            </a:r>
            <a:r>
              <a:rPr lang="it-IT" baseline="0" dirty="0" err="1" smtClean="0"/>
              <a:t>is</a:t>
            </a:r>
            <a:r>
              <a:rPr lang="it-IT" baseline="0" dirty="0" smtClean="0"/>
              <a:t> </a:t>
            </a:r>
            <a:r>
              <a:rPr lang="it-IT" baseline="0" dirty="0" err="1" smtClean="0"/>
              <a:t>how</a:t>
            </a:r>
            <a:r>
              <a:rPr lang="it-IT" baseline="0" dirty="0" smtClean="0"/>
              <a:t> </a:t>
            </a:r>
            <a:r>
              <a:rPr lang="it-IT" baseline="0" dirty="0" err="1" smtClean="0"/>
              <a:t>it</a:t>
            </a:r>
            <a:r>
              <a:rPr lang="it-IT" baseline="0" dirty="0" smtClean="0"/>
              <a:t> </a:t>
            </a:r>
            <a:r>
              <a:rPr lang="it-IT" baseline="0" dirty="0" err="1" smtClean="0"/>
              <a:t>brings</a:t>
            </a:r>
            <a:r>
              <a:rPr lang="it-IT" baseline="0" dirty="0" smtClean="0"/>
              <a:t> </a:t>
            </a:r>
            <a:r>
              <a:rPr lang="it-IT" baseline="0" dirty="0" err="1" smtClean="0"/>
              <a:t>together</a:t>
            </a:r>
            <a:r>
              <a:rPr lang="it-IT" baseline="0" dirty="0" smtClean="0"/>
              <a:t> </a:t>
            </a:r>
            <a:r>
              <a:rPr lang="it-IT" baseline="0" dirty="0" err="1" smtClean="0"/>
              <a:t>two</a:t>
            </a:r>
            <a:r>
              <a:rPr lang="it-IT" baseline="0" dirty="0" smtClean="0"/>
              <a:t> </a:t>
            </a:r>
            <a:r>
              <a:rPr lang="it-IT" baseline="0" dirty="0" err="1" smtClean="0"/>
              <a:t>elements</a:t>
            </a:r>
            <a:r>
              <a:rPr lang="it-IT" baseline="0" dirty="0" smtClean="0"/>
              <a:t> </a:t>
            </a:r>
            <a:r>
              <a:rPr lang="it-IT" baseline="0" dirty="0" err="1" smtClean="0"/>
              <a:t>that</a:t>
            </a:r>
            <a:r>
              <a:rPr lang="it-IT" baseline="0" dirty="0" smtClean="0"/>
              <a:t> are </a:t>
            </a:r>
            <a:r>
              <a:rPr lang="it-IT" baseline="0" dirty="0" err="1" smtClean="0"/>
              <a:t>essential</a:t>
            </a:r>
            <a:r>
              <a:rPr lang="it-IT" baseline="0" dirty="0" smtClean="0"/>
              <a:t> to </a:t>
            </a:r>
            <a:r>
              <a:rPr lang="it-IT" baseline="0" dirty="0" err="1" smtClean="0"/>
              <a:t>achieving</a:t>
            </a:r>
            <a:r>
              <a:rPr lang="it-IT" baseline="0" dirty="0" smtClean="0"/>
              <a:t> </a:t>
            </a:r>
            <a:r>
              <a:rPr lang="it-IT" baseline="0" dirty="0" err="1" smtClean="0"/>
              <a:t>effective</a:t>
            </a:r>
            <a:r>
              <a:rPr lang="it-IT" baseline="0" dirty="0" smtClean="0"/>
              <a:t> </a:t>
            </a:r>
            <a:r>
              <a:rPr lang="it-IT" baseline="0" dirty="0" err="1" smtClean="0"/>
              <a:t>learning</a:t>
            </a:r>
            <a:r>
              <a:rPr lang="it-IT" baseline="0" dirty="0" smtClean="0"/>
              <a:t>: a c</a:t>
            </a:r>
            <a:r>
              <a:rPr lang="it-IT" dirty="0" smtClean="0"/>
              <a:t>ollaborative</a:t>
            </a:r>
            <a:r>
              <a:rPr lang="it-IT" baseline="0" dirty="0" smtClean="0"/>
              <a:t> </a:t>
            </a:r>
            <a:r>
              <a:rPr lang="it-IT" baseline="0" dirty="0" err="1" smtClean="0"/>
              <a:t>constructivist</a:t>
            </a:r>
            <a:r>
              <a:rPr lang="it-IT" baseline="0" dirty="0" smtClean="0"/>
              <a:t> </a:t>
            </a:r>
            <a:r>
              <a:rPr lang="it-IT" baseline="0" dirty="0" err="1" smtClean="0"/>
              <a:t>approach</a:t>
            </a:r>
            <a:r>
              <a:rPr lang="it-IT" baseline="0" dirty="0" smtClean="0"/>
              <a:t> to </a:t>
            </a:r>
            <a:r>
              <a:rPr lang="it-IT" baseline="0" dirty="0" err="1" smtClean="0"/>
              <a:t>classroom</a:t>
            </a:r>
            <a:r>
              <a:rPr lang="it-IT" baseline="0" dirty="0" smtClean="0"/>
              <a:t> </a:t>
            </a:r>
            <a:r>
              <a:rPr lang="it-IT" baseline="0" dirty="0" err="1" smtClean="0"/>
              <a:t>interaction</a:t>
            </a:r>
            <a:r>
              <a:rPr lang="it-IT" baseline="0" dirty="0" smtClean="0"/>
              <a:t>, and the </a:t>
            </a:r>
            <a:r>
              <a:rPr lang="it-IT" baseline="0" dirty="0" err="1" smtClean="0"/>
              <a:t>systematic</a:t>
            </a:r>
            <a:r>
              <a:rPr lang="it-IT" baseline="0" dirty="0" smtClean="0"/>
              <a:t> </a:t>
            </a:r>
            <a:r>
              <a:rPr lang="it-IT" baseline="0" dirty="0" err="1" smtClean="0"/>
              <a:t>provision</a:t>
            </a:r>
            <a:r>
              <a:rPr lang="it-IT" baseline="0" dirty="0" smtClean="0"/>
              <a:t> of </a:t>
            </a:r>
            <a:r>
              <a:rPr lang="it-IT" baseline="0" dirty="0" err="1" smtClean="0"/>
              <a:t>opportunities</a:t>
            </a:r>
            <a:r>
              <a:rPr lang="it-IT" baseline="0" dirty="0" smtClean="0"/>
              <a:t> for cognitive </a:t>
            </a:r>
            <a:r>
              <a:rPr lang="it-IT" baseline="0" dirty="0" err="1" smtClean="0"/>
              <a:t>rielaboration</a:t>
            </a:r>
            <a:r>
              <a:rPr lang="it-IT" baseline="0" dirty="0" smtClean="0"/>
              <a:t> and </a:t>
            </a:r>
            <a:r>
              <a:rPr lang="it-IT" baseline="0" dirty="0" err="1" smtClean="0"/>
              <a:t>hence</a:t>
            </a:r>
            <a:r>
              <a:rPr lang="it-IT" baseline="0" dirty="0" smtClean="0"/>
              <a:t> </a:t>
            </a:r>
            <a:r>
              <a:rPr lang="it-IT" baseline="0" dirty="0" err="1" smtClean="0"/>
              <a:t>deeper</a:t>
            </a:r>
            <a:r>
              <a:rPr lang="it-IT" baseline="0" dirty="0" smtClean="0"/>
              <a:t> processing, in </a:t>
            </a:r>
            <a:r>
              <a:rPr lang="it-IT" baseline="0" dirty="0" err="1" smtClean="0"/>
              <a:t>this</a:t>
            </a:r>
            <a:r>
              <a:rPr lang="it-IT" baseline="0" dirty="0" smtClean="0"/>
              <a:t> case </a:t>
            </a:r>
            <a:r>
              <a:rPr lang="it-IT" baseline="0" dirty="0" err="1" smtClean="0"/>
              <a:t>through</a:t>
            </a:r>
            <a:r>
              <a:rPr lang="it-IT" baseline="0" dirty="0" smtClean="0"/>
              <a:t> the task of </a:t>
            </a:r>
            <a:r>
              <a:rPr lang="it-IT" baseline="0" dirty="0" err="1" smtClean="0"/>
              <a:t>producing</a:t>
            </a:r>
            <a:r>
              <a:rPr lang="it-IT" baseline="0" dirty="0" smtClean="0"/>
              <a:t> for the benefit an </a:t>
            </a:r>
            <a:r>
              <a:rPr lang="it-IT" baseline="0" dirty="0" err="1" smtClean="0"/>
              <a:t>oral</a:t>
            </a:r>
            <a:r>
              <a:rPr lang="it-IT" baseline="0" dirty="0" smtClean="0"/>
              <a:t> </a:t>
            </a:r>
            <a:r>
              <a:rPr lang="it-IT" baseline="0" dirty="0" err="1" smtClean="0"/>
              <a:t>summary</a:t>
            </a:r>
            <a:r>
              <a:rPr lang="it-IT" baseline="0" dirty="0" smtClean="0"/>
              <a:t> of a </a:t>
            </a:r>
            <a:r>
              <a:rPr lang="it-IT" baseline="0" dirty="0" err="1" smtClean="0"/>
              <a:t>specific</a:t>
            </a:r>
            <a:r>
              <a:rPr lang="it-IT" baseline="0" dirty="0" smtClean="0"/>
              <a:t> </a:t>
            </a:r>
            <a:r>
              <a:rPr lang="it-IT" baseline="0" dirty="0" err="1" smtClean="0"/>
              <a:t>aspect</a:t>
            </a:r>
            <a:r>
              <a:rPr lang="it-IT" baseline="0" dirty="0" smtClean="0"/>
              <a:t> – </a:t>
            </a:r>
            <a:r>
              <a:rPr lang="it-IT" baseline="0" dirty="0" err="1" smtClean="0"/>
              <a:t>language</a:t>
            </a:r>
            <a:r>
              <a:rPr lang="it-IT" baseline="0" dirty="0" smtClean="0"/>
              <a:t> OR </a:t>
            </a:r>
            <a:r>
              <a:rPr lang="it-IT" baseline="0" dirty="0" err="1" smtClean="0"/>
              <a:t>contents</a:t>
            </a:r>
            <a:r>
              <a:rPr lang="it-IT" baseline="0" dirty="0" smtClean="0"/>
              <a:t> – of the </a:t>
            </a:r>
            <a:r>
              <a:rPr lang="it-IT" baseline="0" dirty="0" err="1" smtClean="0"/>
              <a:t>lesson</a:t>
            </a:r>
            <a:r>
              <a:rPr lang="it-IT" baseline="0" dirty="0" smtClean="0"/>
              <a:t> from the </a:t>
            </a:r>
            <a:r>
              <a:rPr lang="it-IT" baseline="0" dirty="0" err="1" smtClean="0"/>
              <a:t>previous</a:t>
            </a:r>
            <a:r>
              <a:rPr lang="it-IT" baseline="0" dirty="0" smtClean="0"/>
              <a:t> week. </a:t>
            </a:r>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16</a:t>
            </a:fld>
            <a:endParaRPr lang="it-IT"/>
          </a:p>
        </p:txBody>
      </p:sp>
    </p:spTree>
    <p:extLst>
      <p:ext uri="{BB962C8B-B14F-4D97-AF65-F5344CB8AC3E}">
        <p14:creationId xmlns:p14="http://schemas.microsoft.com/office/powerpoint/2010/main" val="153707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dirty="0" smtClean="0"/>
              <a:t>As </a:t>
            </a:r>
            <a:r>
              <a:rPr lang="it-IT" baseline="0" dirty="0" err="1" smtClean="0"/>
              <a:t>you’ll</a:t>
            </a:r>
            <a:r>
              <a:rPr lang="it-IT" baseline="0" dirty="0" smtClean="0"/>
              <a:t> </a:t>
            </a:r>
            <a:r>
              <a:rPr lang="it-IT" baseline="0" dirty="0" err="1" smtClean="0"/>
              <a:t>recall</a:t>
            </a:r>
            <a:r>
              <a:rPr lang="it-IT" baseline="0" dirty="0" smtClean="0"/>
              <a:t>, Luciana </a:t>
            </a:r>
            <a:r>
              <a:rPr lang="it-IT" baseline="0" dirty="0" err="1" smtClean="0"/>
              <a:t>Fellin’s</a:t>
            </a:r>
            <a:r>
              <a:rPr lang="it-IT" baseline="0" dirty="0" smtClean="0"/>
              <a:t> </a:t>
            </a:r>
            <a:r>
              <a:rPr lang="it-IT" baseline="0" dirty="0" err="1" smtClean="0"/>
              <a:t>paper</a:t>
            </a:r>
            <a:r>
              <a:rPr lang="it-IT" baseline="0" dirty="0" smtClean="0"/>
              <a:t> </a:t>
            </a:r>
            <a:r>
              <a:rPr lang="it-IT" baseline="0" dirty="0" err="1" smtClean="0"/>
              <a:t>describes</a:t>
            </a:r>
            <a:r>
              <a:rPr lang="it-IT" baseline="0" dirty="0" smtClean="0"/>
              <a:t> and </a:t>
            </a:r>
            <a:r>
              <a:rPr lang="it-IT" baseline="0" dirty="0" err="1" smtClean="0"/>
              <a:t>motivates</a:t>
            </a:r>
            <a:r>
              <a:rPr lang="it-IT" baseline="0" dirty="0" smtClean="0"/>
              <a:t> a </a:t>
            </a:r>
            <a:r>
              <a:rPr lang="it-IT" baseline="0" dirty="0" err="1" smtClean="0"/>
              <a:t>course</a:t>
            </a:r>
            <a:r>
              <a:rPr lang="it-IT" baseline="0" dirty="0" smtClean="0"/>
              <a:t> for L2 </a:t>
            </a:r>
            <a:r>
              <a:rPr lang="it-IT" baseline="0" dirty="0" err="1" smtClean="0"/>
              <a:t>learners</a:t>
            </a:r>
            <a:r>
              <a:rPr lang="it-IT" baseline="0" dirty="0" smtClean="0"/>
              <a:t> of </a:t>
            </a:r>
            <a:r>
              <a:rPr lang="it-IT" baseline="0" dirty="0" err="1" smtClean="0"/>
              <a:t>Italian</a:t>
            </a:r>
            <a:r>
              <a:rPr lang="it-IT" baseline="0" dirty="0" smtClean="0"/>
              <a:t> </a:t>
            </a:r>
            <a:r>
              <a:rPr lang="it-IT" baseline="0" dirty="0" err="1" smtClean="0"/>
              <a:t>centered</a:t>
            </a:r>
            <a:r>
              <a:rPr lang="it-IT" baseline="0" dirty="0" smtClean="0"/>
              <a:t> </a:t>
            </a:r>
            <a:r>
              <a:rPr lang="it-IT" baseline="0" dirty="0" err="1" smtClean="0"/>
              <a:t>around</a:t>
            </a:r>
            <a:r>
              <a:rPr lang="it-IT" baseline="0" dirty="0" smtClean="0"/>
              <a:t> the collaborative production of a </a:t>
            </a:r>
            <a:r>
              <a:rPr lang="it-IT" baseline="0" dirty="0" err="1" smtClean="0"/>
              <a:t>project</a:t>
            </a:r>
            <a:r>
              <a:rPr lang="it-IT" baseline="0" dirty="0" smtClean="0"/>
              <a:t>. </a:t>
            </a:r>
            <a:r>
              <a:rPr lang="it-IT" dirty="0" smtClean="0"/>
              <a:t>In </a:t>
            </a:r>
            <a:r>
              <a:rPr lang="it-IT" dirty="0" err="1" smtClean="0"/>
              <a:t>her</a:t>
            </a:r>
            <a:r>
              <a:rPr lang="it-IT" baseline="0" dirty="0" smtClean="0"/>
              <a:t> </a:t>
            </a:r>
            <a:r>
              <a:rPr lang="it-IT" baseline="0" dirty="0" err="1" smtClean="0"/>
              <a:t>paper</a:t>
            </a:r>
            <a:r>
              <a:rPr lang="it-IT" baseline="0" dirty="0" smtClean="0"/>
              <a:t>, </a:t>
            </a:r>
            <a:r>
              <a:rPr lang="it-IT" dirty="0" smtClean="0"/>
              <a:t>Luciana </a:t>
            </a:r>
            <a:r>
              <a:rPr lang="it-IT" dirty="0" err="1" smtClean="0"/>
              <a:t>Fellin</a:t>
            </a:r>
            <a:r>
              <a:rPr lang="it-IT" dirty="0" smtClean="0"/>
              <a:t> </a:t>
            </a:r>
            <a:r>
              <a:rPr lang="it-IT" dirty="0" err="1" smtClean="0"/>
              <a:t>sums</a:t>
            </a:r>
            <a:r>
              <a:rPr lang="it-IT" dirty="0" smtClean="0"/>
              <a:t> up </a:t>
            </a:r>
            <a:r>
              <a:rPr lang="it-IT" dirty="0" err="1" smtClean="0"/>
              <a:t>our</a:t>
            </a:r>
            <a:r>
              <a:rPr lang="it-IT" dirty="0" smtClean="0"/>
              <a:t> </a:t>
            </a:r>
            <a:r>
              <a:rPr lang="it-IT" dirty="0" err="1" smtClean="0"/>
              <a:t>collective</a:t>
            </a:r>
            <a:r>
              <a:rPr lang="it-IT" dirty="0" smtClean="0"/>
              <a:t> </a:t>
            </a:r>
            <a:r>
              <a:rPr lang="it-IT" dirty="0" err="1" smtClean="0"/>
              <a:t>debt</a:t>
            </a:r>
            <a:r>
              <a:rPr lang="it-IT" dirty="0" smtClean="0"/>
              <a:t> to the </a:t>
            </a:r>
            <a:r>
              <a:rPr lang="it-IT" baseline="0" dirty="0" smtClean="0"/>
              <a:t>«</a:t>
            </a:r>
            <a:r>
              <a:rPr lang="it-IT" baseline="0" dirty="0" err="1" smtClean="0"/>
              <a:t>socially</a:t>
            </a:r>
            <a:r>
              <a:rPr lang="it-IT" baseline="0" dirty="0" smtClean="0"/>
              <a:t> </a:t>
            </a:r>
            <a:r>
              <a:rPr lang="it-IT" baseline="0" dirty="0" err="1" smtClean="0"/>
              <a:t>grounded</a:t>
            </a:r>
            <a:r>
              <a:rPr lang="it-IT" baseline="0" dirty="0" smtClean="0"/>
              <a:t> </a:t>
            </a:r>
            <a:r>
              <a:rPr lang="it-IT" baseline="0" dirty="0" err="1" smtClean="0"/>
              <a:t>student-centered</a:t>
            </a:r>
            <a:r>
              <a:rPr lang="it-IT" baseline="0" dirty="0" smtClean="0"/>
              <a:t> </a:t>
            </a:r>
            <a:r>
              <a:rPr lang="it-IT" baseline="0" dirty="0" err="1" smtClean="0"/>
              <a:t>pedagogy</a:t>
            </a:r>
            <a:r>
              <a:rPr lang="it-IT" baseline="0" dirty="0" smtClean="0"/>
              <a:t>» </a:t>
            </a:r>
            <a:r>
              <a:rPr lang="it-IT" baseline="0" dirty="0" err="1" smtClean="0"/>
              <a:t>forwarded</a:t>
            </a:r>
            <a:r>
              <a:rPr lang="it-IT" baseline="0" dirty="0" smtClean="0"/>
              <a:t> by </a:t>
            </a:r>
            <a:r>
              <a:rPr lang="it-IT" baseline="0" dirty="0" err="1" smtClean="0"/>
              <a:t>Guy</a:t>
            </a:r>
            <a:r>
              <a:rPr lang="it-IT" baseline="0" dirty="0" smtClean="0"/>
              <a:t>, Daniela and Anna in the </a:t>
            </a:r>
            <a:r>
              <a:rPr lang="it-IT" baseline="0" dirty="0" err="1" smtClean="0"/>
              <a:t>following</a:t>
            </a:r>
            <a:r>
              <a:rPr lang="it-IT" baseline="0" dirty="0" smtClean="0"/>
              <a:t> </a:t>
            </a:r>
            <a:r>
              <a:rPr lang="it-IT" baseline="0" dirty="0" err="1" smtClean="0"/>
              <a:t>terms</a:t>
            </a:r>
            <a:r>
              <a:rPr lang="it-IT" baseline="0" dirty="0" smtClean="0"/>
              <a:t>:  «…….»</a:t>
            </a:r>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17</a:t>
            </a:fld>
            <a:endParaRPr lang="it-IT"/>
          </a:p>
        </p:txBody>
      </p:sp>
    </p:spTree>
    <p:extLst>
      <p:ext uri="{BB962C8B-B14F-4D97-AF65-F5344CB8AC3E}">
        <p14:creationId xmlns:p14="http://schemas.microsoft.com/office/powerpoint/2010/main" val="265542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Another</a:t>
            </a:r>
            <a:r>
              <a:rPr lang="it-IT" baseline="0" dirty="0" smtClean="0"/>
              <a:t> </a:t>
            </a:r>
            <a:r>
              <a:rPr lang="it-IT" baseline="0" dirty="0" err="1" smtClean="0"/>
              <a:t>observation</a:t>
            </a:r>
            <a:r>
              <a:rPr lang="it-IT" baseline="0" dirty="0" smtClean="0"/>
              <a:t> </a:t>
            </a:r>
            <a:r>
              <a:rPr lang="it-IT" baseline="0" dirty="0" err="1" smtClean="0"/>
              <a:t>about</a:t>
            </a:r>
            <a:r>
              <a:rPr lang="it-IT" baseline="0" dirty="0" smtClean="0"/>
              <a:t> </a:t>
            </a:r>
            <a:r>
              <a:rPr lang="it-IT" baseline="0" dirty="0" err="1" smtClean="0"/>
              <a:t>how</a:t>
            </a:r>
            <a:r>
              <a:rPr lang="it-IT" baseline="0" dirty="0" smtClean="0"/>
              <a:t> </a:t>
            </a:r>
            <a:r>
              <a:rPr lang="it-IT" baseline="0" dirty="0" err="1" smtClean="0"/>
              <a:t>Guy</a:t>
            </a:r>
            <a:r>
              <a:rPr lang="it-IT" baseline="0" dirty="0" smtClean="0"/>
              <a:t> </a:t>
            </a:r>
            <a:r>
              <a:rPr lang="it-IT" baseline="0" dirty="0" err="1" smtClean="0"/>
              <a:t>has</a:t>
            </a:r>
            <a:r>
              <a:rPr lang="it-IT" baseline="0" dirty="0" smtClean="0"/>
              <a:t> </a:t>
            </a:r>
            <a:r>
              <a:rPr lang="it-IT" baseline="0" dirty="0" err="1" smtClean="0"/>
              <a:t>been</a:t>
            </a:r>
            <a:r>
              <a:rPr lang="it-IT" baseline="0" dirty="0" smtClean="0"/>
              <a:t> </a:t>
            </a:r>
            <a:r>
              <a:rPr lang="it-IT" baseline="0" dirty="0" err="1" smtClean="0"/>
              <a:t>influential</a:t>
            </a:r>
            <a:r>
              <a:rPr lang="it-IT" baseline="0" dirty="0" smtClean="0"/>
              <a:t> in the </a:t>
            </a:r>
            <a:r>
              <a:rPr lang="it-IT" baseline="0" dirty="0" err="1" smtClean="0"/>
              <a:t>approach</a:t>
            </a:r>
            <a:r>
              <a:rPr lang="it-IT" baseline="0" dirty="0" smtClean="0"/>
              <a:t> to </a:t>
            </a:r>
            <a:r>
              <a:rPr lang="it-IT" baseline="0" dirty="0" err="1" smtClean="0"/>
              <a:t>teaching</a:t>
            </a:r>
            <a:r>
              <a:rPr lang="it-IT" baseline="0" dirty="0" smtClean="0"/>
              <a:t> of </a:t>
            </a:r>
            <a:r>
              <a:rPr lang="it-IT" baseline="0" dirty="0" err="1" smtClean="0"/>
              <a:t>many</a:t>
            </a:r>
            <a:r>
              <a:rPr lang="it-IT" baseline="0" dirty="0" smtClean="0"/>
              <a:t> of </a:t>
            </a:r>
            <a:r>
              <a:rPr lang="it-IT" baseline="0" dirty="0" err="1" smtClean="0"/>
              <a:t>those</a:t>
            </a:r>
            <a:r>
              <a:rPr lang="it-IT" baseline="0" dirty="0" smtClean="0"/>
              <a:t> </a:t>
            </a:r>
            <a:r>
              <a:rPr lang="it-IT" baseline="0" dirty="0" err="1" smtClean="0"/>
              <a:t>who</a:t>
            </a:r>
            <a:r>
              <a:rPr lang="it-IT" baseline="0" dirty="0" smtClean="0"/>
              <a:t> </a:t>
            </a:r>
            <a:r>
              <a:rPr lang="it-IT" baseline="0" dirty="0" err="1" smtClean="0"/>
              <a:t>knew</a:t>
            </a:r>
            <a:r>
              <a:rPr lang="it-IT" baseline="0" dirty="0" smtClean="0"/>
              <a:t> </a:t>
            </a:r>
            <a:r>
              <a:rPr lang="it-IT" baseline="0" dirty="0" err="1" smtClean="0"/>
              <a:t>him</a:t>
            </a:r>
            <a:r>
              <a:rPr lang="it-IT" baseline="0" dirty="0" smtClean="0"/>
              <a:t> </a:t>
            </a:r>
            <a:r>
              <a:rPr lang="it-IT" baseline="0" dirty="0" err="1" smtClean="0"/>
              <a:t>is</a:t>
            </a:r>
            <a:r>
              <a:rPr lang="it-IT" baseline="0" dirty="0" smtClean="0"/>
              <a:t> this </a:t>
            </a:r>
            <a:r>
              <a:rPr lang="it-IT" baseline="0" dirty="0" err="1" smtClean="0"/>
              <a:t>one</a:t>
            </a:r>
            <a:r>
              <a:rPr lang="it-IT" baseline="0" dirty="0" smtClean="0"/>
              <a:t> by Silvia Bernardini and Andy </a:t>
            </a:r>
            <a:r>
              <a:rPr lang="it-IT" baseline="0" dirty="0" err="1" smtClean="0"/>
              <a:t>Cresswell</a:t>
            </a:r>
            <a:r>
              <a:rPr lang="it-IT" baseline="0" dirty="0" smtClean="0"/>
              <a:t>. [PAUSE] It </a:t>
            </a:r>
            <a:r>
              <a:rPr lang="it-IT" baseline="0" dirty="0" err="1" smtClean="0"/>
              <a:t>captures</a:t>
            </a:r>
            <a:r>
              <a:rPr lang="it-IT" baseline="0" dirty="0" smtClean="0"/>
              <a:t> </a:t>
            </a:r>
            <a:r>
              <a:rPr lang="it-IT" baseline="0" dirty="0" err="1" smtClean="0"/>
              <a:t>nicely</a:t>
            </a:r>
            <a:r>
              <a:rPr lang="it-IT" baseline="0" dirty="0" smtClean="0"/>
              <a:t>, I </a:t>
            </a:r>
            <a:r>
              <a:rPr lang="it-IT" baseline="0" dirty="0" err="1" smtClean="0"/>
              <a:t>think</a:t>
            </a:r>
            <a:r>
              <a:rPr lang="it-IT" baseline="0" dirty="0" smtClean="0"/>
              <a:t>, (1) the </a:t>
            </a:r>
            <a:r>
              <a:rPr lang="it-IT" baseline="0" dirty="0" err="1" smtClean="0"/>
              <a:t>continuity</a:t>
            </a:r>
            <a:r>
              <a:rPr lang="it-IT" baseline="0" dirty="0" smtClean="0"/>
              <a:t> </a:t>
            </a:r>
            <a:r>
              <a:rPr lang="it-IT" baseline="0" dirty="0" err="1" smtClean="0"/>
              <a:t>between</a:t>
            </a:r>
            <a:r>
              <a:rPr lang="it-IT" baseline="0" dirty="0" smtClean="0"/>
              <a:t> </a:t>
            </a:r>
            <a:r>
              <a:rPr lang="it-IT" baseline="0" dirty="0" err="1" smtClean="0"/>
              <a:t>being</a:t>
            </a:r>
            <a:r>
              <a:rPr lang="it-IT" baseline="0" dirty="0" smtClean="0"/>
              <a:t> a </a:t>
            </a:r>
            <a:r>
              <a:rPr lang="it-IT" baseline="0" dirty="0" err="1" smtClean="0"/>
              <a:t>learner</a:t>
            </a:r>
            <a:r>
              <a:rPr lang="it-IT" baseline="0" dirty="0" smtClean="0"/>
              <a:t> and a </a:t>
            </a:r>
            <a:r>
              <a:rPr lang="it-IT" baseline="0" dirty="0" err="1" smtClean="0"/>
              <a:t>teacher</a:t>
            </a:r>
            <a:r>
              <a:rPr lang="it-IT" baseline="0" dirty="0" smtClean="0"/>
              <a:t> (</a:t>
            </a:r>
            <a:r>
              <a:rPr lang="it-IT" baseline="0" dirty="0" err="1" smtClean="0"/>
              <a:t>low</a:t>
            </a:r>
            <a:r>
              <a:rPr lang="it-IT" baseline="0" dirty="0" smtClean="0"/>
              <a:t> </a:t>
            </a:r>
            <a:r>
              <a:rPr lang="it-IT" baseline="0" dirty="0" err="1" smtClean="0"/>
              <a:t>power</a:t>
            </a:r>
            <a:r>
              <a:rPr lang="it-IT" baseline="0" dirty="0" smtClean="0"/>
              <a:t> </a:t>
            </a:r>
            <a:r>
              <a:rPr lang="it-IT" baseline="0" dirty="0" err="1" smtClean="0"/>
              <a:t>differential</a:t>
            </a:r>
            <a:r>
              <a:rPr lang="it-IT" baseline="0" dirty="0" smtClean="0"/>
              <a:t>), (2) the </a:t>
            </a:r>
            <a:r>
              <a:rPr lang="it-IT" baseline="0" dirty="0" err="1" smtClean="0"/>
              <a:t>role</a:t>
            </a:r>
            <a:r>
              <a:rPr lang="it-IT" baseline="0" dirty="0" smtClean="0"/>
              <a:t> of the </a:t>
            </a:r>
            <a:r>
              <a:rPr lang="it-IT" baseline="0" dirty="0" err="1" smtClean="0"/>
              <a:t>teacher</a:t>
            </a:r>
            <a:r>
              <a:rPr lang="it-IT" baseline="0" dirty="0" smtClean="0"/>
              <a:t> as an </a:t>
            </a:r>
            <a:r>
              <a:rPr lang="it-IT" baseline="0" dirty="0" err="1" smtClean="0"/>
              <a:t>accessible</a:t>
            </a:r>
            <a:r>
              <a:rPr lang="it-IT" baseline="0" dirty="0" smtClean="0"/>
              <a:t> ‘model of </a:t>
            </a:r>
            <a:r>
              <a:rPr lang="it-IT" baseline="0" dirty="0" err="1" smtClean="0"/>
              <a:t>how</a:t>
            </a:r>
            <a:r>
              <a:rPr lang="it-IT" baseline="0" dirty="0" smtClean="0"/>
              <a:t> to </a:t>
            </a:r>
            <a:r>
              <a:rPr lang="it-IT" baseline="0" dirty="0" err="1" smtClean="0"/>
              <a:t>learn</a:t>
            </a:r>
            <a:r>
              <a:rPr lang="it-IT" baseline="0" dirty="0" smtClean="0"/>
              <a:t>’</a:t>
            </a:r>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18</a:t>
            </a:fld>
            <a:endParaRPr lang="it-IT"/>
          </a:p>
        </p:txBody>
      </p:sp>
    </p:spTree>
    <p:extLst>
      <p:ext uri="{BB962C8B-B14F-4D97-AF65-F5344CB8AC3E}">
        <p14:creationId xmlns:p14="http://schemas.microsoft.com/office/powerpoint/2010/main" val="2617464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Just a</a:t>
            </a:r>
            <a:r>
              <a:rPr lang="it-IT" baseline="0" dirty="0" smtClean="0"/>
              <a:t> </a:t>
            </a:r>
            <a:r>
              <a:rPr lang="it-IT" baseline="0" dirty="0" err="1" smtClean="0"/>
              <a:t>couple</a:t>
            </a:r>
            <a:r>
              <a:rPr lang="it-IT" baseline="0" dirty="0" smtClean="0"/>
              <a:t> more </a:t>
            </a:r>
            <a:r>
              <a:rPr lang="it-IT" baseline="0" dirty="0" err="1" smtClean="0"/>
              <a:t>observations</a:t>
            </a:r>
            <a:r>
              <a:rPr lang="it-IT" baseline="0" dirty="0" smtClean="0"/>
              <a:t> </a:t>
            </a:r>
            <a:r>
              <a:rPr lang="it-IT" baseline="0" dirty="0" err="1" smtClean="0"/>
              <a:t>about</a:t>
            </a:r>
            <a:r>
              <a:rPr lang="it-IT" baseline="0" dirty="0" smtClean="0"/>
              <a:t> </a:t>
            </a:r>
            <a:r>
              <a:rPr lang="it-IT" baseline="0" dirty="0" err="1" smtClean="0"/>
              <a:t>Guy’s</a:t>
            </a:r>
            <a:r>
              <a:rPr lang="it-IT" baseline="0" dirty="0" smtClean="0"/>
              <a:t> </a:t>
            </a:r>
            <a:r>
              <a:rPr lang="it-IT" baseline="0" dirty="0" err="1" smtClean="0"/>
              <a:t>legacy</a:t>
            </a:r>
            <a:r>
              <a:rPr lang="it-IT" baseline="0" dirty="0" smtClean="0"/>
              <a:t> as a </a:t>
            </a:r>
            <a:r>
              <a:rPr lang="it-IT" baseline="0" dirty="0" err="1" smtClean="0"/>
              <a:t>teacher</a:t>
            </a:r>
            <a:r>
              <a:rPr lang="it-IT" baseline="0" dirty="0" smtClean="0"/>
              <a:t>/educator, this time as it </a:t>
            </a:r>
            <a:r>
              <a:rPr lang="it-IT" baseline="0" dirty="0" err="1" smtClean="0"/>
              <a:t>emerges</a:t>
            </a:r>
            <a:r>
              <a:rPr lang="it-IT" baseline="0" dirty="0" smtClean="0"/>
              <a:t> from a </a:t>
            </a:r>
            <a:r>
              <a:rPr lang="it-IT" baseline="0" dirty="0" err="1" smtClean="0"/>
              <a:t>reading</a:t>
            </a:r>
            <a:r>
              <a:rPr lang="it-IT" baseline="0" dirty="0" smtClean="0"/>
              <a:t> of the </a:t>
            </a:r>
            <a:r>
              <a:rPr lang="it-IT" baseline="0" dirty="0" err="1" smtClean="0"/>
              <a:t>lessons</a:t>
            </a:r>
            <a:r>
              <a:rPr lang="it-IT" baseline="0" dirty="0" smtClean="0"/>
              <a:t> as a </a:t>
            </a:r>
            <a:r>
              <a:rPr lang="it-IT" baseline="0" dirty="0" err="1" smtClean="0"/>
              <a:t>whole</a:t>
            </a:r>
            <a:r>
              <a:rPr lang="it-IT" baseline="0" dirty="0" smtClean="0"/>
              <a:t>.</a:t>
            </a:r>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19</a:t>
            </a:fld>
            <a:endParaRPr lang="it-IT"/>
          </a:p>
        </p:txBody>
      </p:sp>
    </p:spTree>
    <p:extLst>
      <p:ext uri="{BB962C8B-B14F-4D97-AF65-F5344CB8AC3E}">
        <p14:creationId xmlns:p14="http://schemas.microsoft.com/office/powerpoint/2010/main" val="25903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In the middle to late 1980s Guy was completing a huge work that was going to become his PhD thesis and eventually a book, Learning Comity [click], published in 1988. During that period, he was coordinating a project financed by the Ministry of Education.</a:t>
            </a:r>
            <a:r>
              <a:rPr lang="en-US" baseline="0" dirty="0" smtClean="0"/>
              <a:t> It was</a:t>
            </a:r>
            <a:r>
              <a:rPr lang="en-US" dirty="0" smtClean="0"/>
              <a:t> called PIXI</a:t>
            </a:r>
            <a:r>
              <a:rPr lang="en-US" baseline="0" dirty="0" smtClean="0"/>
              <a:t>, meaning</a:t>
            </a:r>
            <a:r>
              <a:rPr lang="en-US" dirty="0" smtClean="0"/>
              <a:t> Pragmatics of English/Italian cross-cultural interaction</a:t>
            </a:r>
            <a:r>
              <a:rPr lang="en-US" baseline="0" dirty="0" smtClean="0"/>
              <a:t> – the first papers from the project were published in 1988, too [click]. </a:t>
            </a:r>
          </a:p>
          <a:p>
            <a:endParaRPr lang="en-US" baseline="0" dirty="0" smtClean="0"/>
          </a:p>
          <a:p>
            <a:r>
              <a:rPr lang="en-US" baseline="0" dirty="0" smtClean="0"/>
              <a:t>In that period Guy was</a:t>
            </a:r>
            <a:r>
              <a:rPr lang="en-US" dirty="0" smtClean="0"/>
              <a:t> organizing seminars and workshops for students, inviting expert colleagues from other Universities,</a:t>
            </a:r>
            <a:r>
              <a:rPr lang="en-US" baseline="0" dirty="0" smtClean="0"/>
              <a:t> </a:t>
            </a:r>
            <a:r>
              <a:rPr lang="en-US" dirty="0" smtClean="0"/>
              <a:t>Italy and abroad, organizing debates about what were probably the main controversies in applied linguistics of the time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topics discussed concerned the study of the spoken language, representation of the spoken language through corpora of transcripts, learning and the spoken language, the meaning and significance of interaction (both as an object of study and in language teaching and learning), the integration of the notions of “schema” (the fixed, idiomatic side of language) and system (the componential perspective)</a:t>
            </a:r>
          </a:p>
          <a:p>
            <a:endParaRPr lang="en-US" dirty="0" smtClean="0"/>
          </a:p>
          <a:p>
            <a:endParaRPr lang="en-US" dirty="0" smtClean="0"/>
          </a:p>
        </p:txBody>
      </p:sp>
      <p:sp>
        <p:nvSpPr>
          <p:cNvPr id="4" name="Segnaposto numero diapositiva 3"/>
          <p:cNvSpPr>
            <a:spLocks noGrp="1"/>
          </p:cNvSpPr>
          <p:nvPr>
            <p:ph type="sldNum" sz="quarter" idx="10"/>
          </p:nvPr>
        </p:nvSpPr>
        <p:spPr/>
        <p:txBody>
          <a:bodyPr/>
          <a:lstStyle/>
          <a:p>
            <a:fld id="{4AC87DF7-033D-42F5-9339-BA30A21AFFD0}" type="slidenum">
              <a:rPr lang="it-IT" smtClean="0"/>
              <a:pPr/>
              <a:t>2</a:t>
            </a:fld>
            <a:endParaRPr lang="it-IT"/>
          </a:p>
        </p:txBody>
      </p:sp>
    </p:spTree>
    <p:extLst>
      <p:ext uri="{BB962C8B-B14F-4D97-AF65-F5344CB8AC3E}">
        <p14:creationId xmlns:p14="http://schemas.microsoft.com/office/powerpoint/2010/main" val="1520202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There</a:t>
            </a:r>
            <a:r>
              <a:rPr lang="it-IT" dirty="0" smtClean="0"/>
              <a:t> are </a:t>
            </a:r>
            <a:r>
              <a:rPr lang="it-IT" dirty="0" err="1" smtClean="0"/>
              <a:t>many</a:t>
            </a:r>
            <a:r>
              <a:rPr lang="it-IT" dirty="0" smtClean="0"/>
              <a:t> ways of </a:t>
            </a:r>
            <a:r>
              <a:rPr lang="it-IT" dirty="0" err="1" smtClean="0"/>
              <a:t>thinking</a:t>
            </a:r>
            <a:r>
              <a:rPr lang="it-IT" dirty="0" smtClean="0"/>
              <a:t> </a:t>
            </a:r>
            <a:r>
              <a:rPr lang="it-IT" dirty="0" err="1" smtClean="0"/>
              <a:t>about</a:t>
            </a:r>
            <a:r>
              <a:rPr lang="it-IT" dirty="0" smtClean="0"/>
              <a:t> </a:t>
            </a:r>
            <a:r>
              <a:rPr lang="it-IT" dirty="0" err="1" smtClean="0"/>
              <a:t>university</a:t>
            </a:r>
            <a:r>
              <a:rPr lang="it-IT" dirty="0" smtClean="0"/>
              <a:t> </a:t>
            </a:r>
            <a:r>
              <a:rPr lang="it-IT" dirty="0" err="1" smtClean="0"/>
              <a:t>classroom</a:t>
            </a:r>
            <a:r>
              <a:rPr lang="it-IT" dirty="0" smtClean="0"/>
              <a:t>;</a:t>
            </a:r>
            <a:r>
              <a:rPr lang="it-IT" baseline="0" dirty="0" smtClean="0"/>
              <a:t> </a:t>
            </a:r>
            <a:r>
              <a:rPr lang="it-IT" baseline="0" dirty="0" err="1" smtClean="0"/>
              <a:t>here</a:t>
            </a:r>
            <a:r>
              <a:rPr lang="it-IT" baseline="0" dirty="0" smtClean="0"/>
              <a:t> are </a:t>
            </a:r>
            <a:r>
              <a:rPr lang="it-IT" baseline="0" dirty="0" err="1" smtClean="0"/>
              <a:t>several</a:t>
            </a:r>
            <a:r>
              <a:rPr lang="it-IT" baseline="0" dirty="0" smtClean="0"/>
              <a:t> </a:t>
            </a:r>
            <a:r>
              <a:rPr lang="it-IT" baseline="0" dirty="0" err="1" smtClean="0"/>
              <a:t>factors</a:t>
            </a:r>
            <a:r>
              <a:rPr lang="it-IT" baseline="0" dirty="0" smtClean="0"/>
              <a:t> that a friend and </a:t>
            </a:r>
            <a:r>
              <a:rPr lang="it-IT" baseline="0" dirty="0" err="1" smtClean="0"/>
              <a:t>colleague</a:t>
            </a:r>
            <a:r>
              <a:rPr lang="it-IT" baseline="0" dirty="0" smtClean="0"/>
              <a:t> from LSE </a:t>
            </a:r>
            <a:r>
              <a:rPr lang="it-IT" baseline="0" dirty="0" err="1" smtClean="0"/>
              <a:t>shared</a:t>
            </a:r>
            <a:r>
              <a:rPr lang="it-IT" baseline="0" dirty="0" smtClean="0"/>
              <a:t> in a </a:t>
            </a:r>
            <a:r>
              <a:rPr lang="it-IT" baseline="0" dirty="0" err="1" smtClean="0"/>
              <a:t>recent</a:t>
            </a:r>
            <a:r>
              <a:rPr lang="it-IT" baseline="0" dirty="0" smtClean="0"/>
              <a:t> workshop I </a:t>
            </a:r>
            <a:r>
              <a:rPr lang="it-IT" baseline="0" dirty="0" err="1" smtClean="0"/>
              <a:t>attended</a:t>
            </a:r>
            <a:r>
              <a:rPr lang="it-IT" baseline="0" dirty="0" smtClean="0"/>
              <a:t>. I </a:t>
            </a:r>
            <a:r>
              <a:rPr lang="it-IT" baseline="0" dirty="0" err="1" smtClean="0"/>
              <a:t>think</a:t>
            </a:r>
            <a:r>
              <a:rPr lang="it-IT" baseline="0" dirty="0" smtClean="0"/>
              <a:t> </a:t>
            </a:r>
            <a:r>
              <a:rPr lang="it-IT" baseline="0" dirty="0" err="1" smtClean="0"/>
              <a:t>they’re</a:t>
            </a:r>
            <a:r>
              <a:rPr lang="it-IT" baseline="0" dirty="0" smtClean="0"/>
              <a:t> </a:t>
            </a:r>
            <a:r>
              <a:rPr lang="it-IT" baseline="0" dirty="0" err="1" smtClean="0"/>
              <a:t>useful</a:t>
            </a:r>
            <a:r>
              <a:rPr lang="it-IT" baseline="0" dirty="0" smtClean="0"/>
              <a:t> </a:t>
            </a:r>
            <a:r>
              <a:rPr lang="it-IT" baseline="0" dirty="0" err="1" smtClean="0"/>
              <a:t>because</a:t>
            </a:r>
            <a:r>
              <a:rPr lang="it-IT" baseline="0" dirty="0" smtClean="0"/>
              <a:t> </a:t>
            </a:r>
            <a:r>
              <a:rPr lang="it-IT" baseline="0" dirty="0" err="1" smtClean="0"/>
              <a:t>they</a:t>
            </a:r>
            <a:r>
              <a:rPr lang="it-IT" baseline="0" dirty="0" smtClean="0"/>
              <a:t> </a:t>
            </a:r>
            <a:r>
              <a:rPr lang="it-IT" baseline="0" dirty="0" err="1" smtClean="0"/>
              <a:t>highlight</a:t>
            </a:r>
            <a:r>
              <a:rPr lang="it-IT" baseline="0" dirty="0" smtClean="0"/>
              <a:t> </a:t>
            </a:r>
            <a:r>
              <a:rPr lang="it-IT" baseline="0" dirty="0" err="1" smtClean="0"/>
              <a:t>complex</a:t>
            </a:r>
            <a:r>
              <a:rPr lang="it-IT" baseline="0" dirty="0" smtClean="0"/>
              <a:t> </a:t>
            </a:r>
            <a:r>
              <a:rPr lang="it-IT" baseline="0" dirty="0" err="1" smtClean="0"/>
              <a:t>interplay</a:t>
            </a:r>
            <a:r>
              <a:rPr lang="it-IT" baseline="0" dirty="0" smtClean="0"/>
              <a:t> that </a:t>
            </a:r>
            <a:r>
              <a:rPr lang="it-IT" baseline="0" dirty="0" err="1" smtClean="0"/>
              <a:t>exists</a:t>
            </a:r>
            <a:r>
              <a:rPr lang="it-IT" baseline="0" dirty="0" smtClean="0"/>
              <a:t> </a:t>
            </a:r>
            <a:r>
              <a:rPr lang="it-IT" baseline="0" dirty="0" err="1" smtClean="0"/>
              <a:t>between</a:t>
            </a:r>
            <a:r>
              <a:rPr lang="it-IT" baseline="0" dirty="0" smtClean="0"/>
              <a:t> </a:t>
            </a:r>
            <a:r>
              <a:rPr lang="it-IT" baseline="0" dirty="0" err="1" smtClean="0"/>
              <a:t>institutional</a:t>
            </a:r>
            <a:r>
              <a:rPr lang="it-IT" baseline="0" dirty="0" smtClean="0"/>
              <a:t> </a:t>
            </a:r>
            <a:r>
              <a:rPr lang="it-IT" baseline="0" dirty="0" err="1" smtClean="0"/>
              <a:t>conditions</a:t>
            </a:r>
            <a:r>
              <a:rPr lang="it-IT" baseline="0" dirty="0" smtClean="0"/>
              <a:t>, </a:t>
            </a:r>
            <a:r>
              <a:rPr lang="it-IT" baseline="0" dirty="0" err="1" smtClean="0"/>
              <a:t>disciplinary</a:t>
            </a:r>
            <a:r>
              <a:rPr lang="it-IT" baseline="0" dirty="0" smtClean="0"/>
              <a:t> </a:t>
            </a:r>
            <a:r>
              <a:rPr lang="it-IT" baseline="0" dirty="0" err="1" smtClean="0"/>
              <a:t>expectations</a:t>
            </a:r>
            <a:r>
              <a:rPr lang="it-IT" baseline="0" dirty="0" smtClean="0"/>
              <a:t> and </a:t>
            </a:r>
            <a:r>
              <a:rPr lang="it-IT" baseline="0" dirty="0" err="1" smtClean="0"/>
              <a:t>convinctions</a:t>
            </a:r>
            <a:r>
              <a:rPr lang="it-IT" baseline="0" dirty="0" smtClean="0"/>
              <a:t> </a:t>
            </a:r>
            <a:r>
              <a:rPr lang="it-IT" baseline="0" dirty="0" err="1" smtClean="0"/>
              <a:t>about</a:t>
            </a:r>
            <a:r>
              <a:rPr lang="it-IT" baseline="0" dirty="0" smtClean="0"/>
              <a:t> </a:t>
            </a:r>
            <a:r>
              <a:rPr lang="it-IT" baseline="0" dirty="0" err="1" smtClean="0"/>
              <a:t>how</a:t>
            </a:r>
            <a:r>
              <a:rPr lang="it-IT" baseline="0" dirty="0" smtClean="0"/>
              <a:t> </a:t>
            </a:r>
            <a:r>
              <a:rPr lang="it-IT" baseline="0" dirty="0" err="1" smtClean="0"/>
              <a:t>teaching</a:t>
            </a:r>
            <a:r>
              <a:rPr lang="it-IT" baseline="0" dirty="0" smtClean="0"/>
              <a:t>/</a:t>
            </a:r>
            <a:r>
              <a:rPr lang="it-IT" baseline="0" dirty="0" err="1" smtClean="0"/>
              <a:t>learning</a:t>
            </a:r>
            <a:r>
              <a:rPr lang="it-IT" baseline="0" dirty="0" smtClean="0"/>
              <a:t> take </a:t>
            </a:r>
            <a:r>
              <a:rPr lang="it-IT" baseline="0" dirty="0" err="1" smtClean="0"/>
              <a:t>place</a:t>
            </a:r>
            <a:r>
              <a:rPr lang="it-IT" baseline="0" dirty="0" smtClean="0"/>
              <a:t>. </a:t>
            </a:r>
          </a:p>
          <a:p>
            <a:endParaRPr lang="it-IT" baseline="0" dirty="0" smtClean="0"/>
          </a:p>
          <a:p>
            <a:r>
              <a:rPr lang="it-IT" baseline="0" dirty="0" smtClean="0"/>
              <a:t>As you look </a:t>
            </a:r>
            <a:r>
              <a:rPr lang="it-IT" baseline="0" dirty="0" err="1" smtClean="0"/>
              <a:t>at</a:t>
            </a:r>
            <a:r>
              <a:rPr lang="it-IT" baseline="0" dirty="0" smtClean="0"/>
              <a:t> </a:t>
            </a:r>
            <a:r>
              <a:rPr lang="it-IT" baseline="0" dirty="0" err="1" smtClean="0"/>
              <a:t>them</a:t>
            </a:r>
            <a:r>
              <a:rPr lang="it-IT" baseline="0" dirty="0" smtClean="0"/>
              <a:t>, </a:t>
            </a:r>
            <a:r>
              <a:rPr lang="it-IT" baseline="0" dirty="0" err="1" smtClean="0"/>
              <a:t>consider</a:t>
            </a:r>
            <a:r>
              <a:rPr lang="it-IT" baseline="0" dirty="0" smtClean="0"/>
              <a:t> </a:t>
            </a:r>
            <a:r>
              <a:rPr lang="it-IT" baseline="0" dirty="0" err="1" smtClean="0"/>
              <a:t>how</a:t>
            </a:r>
            <a:r>
              <a:rPr lang="it-IT" baseline="0" dirty="0" smtClean="0"/>
              <a:t> </a:t>
            </a:r>
            <a:r>
              <a:rPr lang="it-IT" baseline="0" dirty="0" err="1" smtClean="0"/>
              <a:t>they</a:t>
            </a:r>
            <a:r>
              <a:rPr lang="it-IT" baseline="0" dirty="0" smtClean="0"/>
              <a:t> relate to </a:t>
            </a:r>
            <a:r>
              <a:rPr lang="it-IT" baseline="0" dirty="0" err="1" smtClean="0"/>
              <a:t>your</a:t>
            </a:r>
            <a:r>
              <a:rPr lang="it-IT" baseline="0" dirty="0" smtClean="0"/>
              <a:t> </a:t>
            </a:r>
            <a:r>
              <a:rPr lang="it-IT" baseline="0" dirty="0" err="1" smtClean="0"/>
              <a:t>own</a:t>
            </a:r>
            <a:r>
              <a:rPr lang="it-IT" baseline="0" dirty="0" smtClean="0"/>
              <a:t> </a:t>
            </a:r>
            <a:r>
              <a:rPr lang="it-IT" baseline="0" dirty="0" err="1" smtClean="0"/>
              <a:t>experience</a:t>
            </a:r>
            <a:r>
              <a:rPr lang="it-IT" baseline="0" dirty="0" smtClean="0"/>
              <a:t> – as </a:t>
            </a:r>
            <a:r>
              <a:rPr lang="it-IT" baseline="0" dirty="0" err="1" smtClean="0"/>
              <a:t>students</a:t>
            </a:r>
            <a:r>
              <a:rPr lang="it-IT" baseline="0" dirty="0" smtClean="0"/>
              <a:t>, and as </a:t>
            </a:r>
            <a:r>
              <a:rPr lang="it-IT" baseline="0" dirty="0" err="1" smtClean="0"/>
              <a:t>university</a:t>
            </a:r>
            <a:r>
              <a:rPr lang="it-IT" baseline="0" dirty="0" smtClean="0"/>
              <a:t> </a:t>
            </a:r>
            <a:r>
              <a:rPr lang="it-IT" baseline="0" dirty="0" err="1" smtClean="0"/>
              <a:t>teachers</a:t>
            </a:r>
            <a:endParaRPr lang="it-IT" baseline="0" dirty="0" smtClean="0"/>
          </a:p>
          <a:p>
            <a:endParaRPr lang="it-IT" baseline="0" dirty="0" smtClean="0"/>
          </a:p>
          <a:p>
            <a:r>
              <a:rPr lang="it-IT" baseline="0" dirty="0" smtClean="0"/>
              <a:t>In </a:t>
            </a:r>
            <a:r>
              <a:rPr lang="it-IT" baseline="0" dirty="0" err="1" smtClean="0"/>
              <a:t>particular</a:t>
            </a:r>
            <a:r>
              <a:rPr lang="it-IT" baseline="0" dirty="0" smtClean="0"/>
              <a:t>, </a:t>
            </a:r>
            <a:r>
              <a:rPr lang="it-IT" baseline="0" dirty="0" err="1" smtClean="0"/>
              <a:t>reflect</a:t>
            </a:r>
            <a:r>
              <a:rPr lang="it-IT" baseline="0" dirty="0" smtClean="0"/>
              <a:t>, </a:t>
            </a:r>
            <a:r>
              <a:rPr lang="it-IT" baseline="0" dirty="0" err="1" smtClean="0"/>
              <a:t>based</a:t>
            </a:r>
            <a:r>
              <a:rPr lang="it-IT" baseline="0" smtClean="0"/>
              <a:t> on </a:t>
            </a:r>
            <a:r>
              <a:rPr lang="it-IT" baseline="0" dirty="0" err="1" smtClean="0"/>
              <a:t>your</a:t>
            </a:r>
            <a:r>
              <a:rPr lang="it-IT" baseline="0" dirty="0" smtClean="0"/>
              <a:t> </a:t>
            </a:r>
            <a:r>
              <a:rPr lang="it-IT" baseline="0" dirty="0" err="1" smtClean="0"/>
              <a:t>contact</a:t>
            </a:r>
            <a:r>
              <a:rPr lang="it-IT" baseline="0" dirty="0" smtClean="0"/>
              <a:t> with </a:t>
            </a:r>
            <a:r>
              <a:rPr lang="it-IT" baseline="0" dirty="0" err="1" smtClean="0"/>
              <a:t>Guy’s</a:t>
            </a:r>
            <a:r>
              <a:rPr lang="it-IT" baseline="0" dirty="0" smtClean="0"/>
              <a:t> </a:t>
            </a:r>
            <a:r>
              <a:rPr lang="it-IT" baseline="0" dirty="0" err="1" smtClean="0"/>
              <a:t>classroom</a:t>
            </a:r>
            <a:r>
              <a:rPr lang="it-IT" baseline="0" dirty="0" smtClean="0"/>
              <a:t> </a:t>
            </a:r>
            <a:r>
              <a:rPr lang="it-IT" baseline="0" dirty="0" err="1" smtClean="0"/>
              <a:t>pratice</a:t>
            </a:r>
            <a:r>
              <a:rPr lang="it-IT" baseline="0" dirty="0" smtClean="0"/>
              <a:t> and </a:t>
            </a:r>
            <a:r>
              <a:rPr lang="it-IT" baseline="0" dirty="0" err="1" smtClean="0"/>
              <a:t>his</a:t>
            </a:r>
            <a:r>
              <a:rPr lang="it-IT" baseline="0" dirty="0" smtClean="0"/>
              <a:t> </a:t>
            </a:r>
            <a:r>
              <a:rPr lang="it-IT" baseline="0" dirty="0" err="1" smtClean="0"/>
              <a:t>writing</a:t>
            </a:r>
            <a:r>
              <a:rPr lang="it-IT" baseline="0" dirty="0" smtClean="0"/>
              <a:t> on </a:t>
            </a:r>
            <a:r>
              <a:rPr lang="it-IT" baseline="0" dirty="0" err="1" smtClean="0"/>
              <a:t>pedagogic</a:t>
            </a:r>
            <a:r>
              <a:rPr lang="it-IT" baseline="0" dirty="0" smtClean="0"/>
              <a:t> </a:t>
            </a:r>
            <a:r>
              <a:rPr lang="it-IT" baseline="0" dirty="0" err="1" smtClean="0"/>
              <a:t>issues</a:t>
            </a:r>
            <a:r>
              <a:rPr lang="it-IT" baseline="0" dirty="0" smtClean="0"/>
              <a:t>, </a:t>
            </a:r>
            <a:r>
              <a:rPr lang="it-IT" baseline="0" dirty="0" smtClean="0"/>
              <a:t>on </a:t>
            </a:r>
            <a:r>
              <a:rPr lang="it-IT" baseline="0" dirty="0" err="1" smtClean="0"/>
              <a:t>where</a:t>
            </a:r>
            <a:r>
              <a:rPr lang="it-IT" baseline="0" dirty="0" smtClean="0"/>
              <a:t> </a:t>
            </a:r>
            <a:r>
              <a:rPr lang="it-IT" baseline="0" dirty="0" smtClean="0"/>
              <a:t>he </a:t>
            </a:r>
            <a:r>
              <a:rPr lang="it-IT" baseline="0" dirty="0" err="1" smtClean="0"/>
              <a:t>would</a:t>
            </a:r>
            <a:r>
              <a:rPr lang="it-IT" baseline="0" dirty="0" smtClean="0"/>
              <a:t> </a:t>
            </a:r>
            <a:r>
              <a:rPr lang="it-IT" baseline="0" dirty="0" err="1" smtClean="0"/>
              <a:t>place</a:t>
            </a:r>
            <a:r>
              <a:rPr lang="it-IT" baseline="0" dirty="0" smtClean="0"/>
              <a:t> </a:t>
            </a:r>
            <a:r>
              <a:rPr lang="it-IT" baseline="0" dirty="0" err="1" smtClean="0"/>
              <a:t>himself</a:t>
            </a:r>
            <a:r>
              <a:rPr lang="it-IT" baseline="0" dirty="0" smtClean="0"/>
              <a:t> and </a:t>
            </a:r>
            <a:r>
              <a:rPr lang="it-IT" baseline="0" dirty="0" err="1" smtClean="0"/>
              <a:t>his</a:t>
            </a:r>
            <a:r>
              <a:rPr lang="it-IT" baseline="0" dirty="0" smtClean="0"/>
              <a:t> «</a:t>
            </a:r>
            <a:r>
              <a:rPr lang="it-IT" baseline="0" dirty="0" err="1" smtClean="0"/>
              <a:t>ideal</a:t>
            </a:r>
            <a:r>
              <a:rPr lang="it-IT" baseline="0" dirty="0" smtClean="0"/>
              <a:t> </a:t>
            </a:r>
            <a:r>
              <a:rPr lang="it-IT" baseline="0" dirty="0" err="1" smtClean="0"/>
              <a:t>classroom</a:t>
            </a:r>
            <a:r>
              <a:rPr lang="it-IT" baseline="0" dirty="0" smtClean="0"/>
              <a:t>» </a:t>
            </a:r>
            <a:r>
              <a:rPr lang="it-IT" baseline="0" dirty="0" err="1" smtClean="0"/>
              <a:t>along</a:t>
            </a:r>
            <a:r>
              <a:rPr lang="it-IT" baseline="0" dirty="0" smtClean="0"/>
              <a:t> the </a:t>
            </a:r>
            <a:r>
              <a:rPr lang="it-IT" baseline="0" dirty="0" err="1" smtClean="0"/>
              <a:t>clines</a:t>
            </a:r>
            <a:r>
              <a:rPr lang="it-IT" baseline="0" dirty="0" smtClean="0"/>
              <a:t> </a:t>
            </a:r>
            <a:r>
              <a:rPr lang="it-IT" baseline="0" dirty="0" err="1" smtClean="0"/>
              <a:t>indicated</a:t>
            </a:r>
            <a:r>
              <a:rPr lang="it-IT" baseline="0" dirty="0" smtClean="0"/>
              <a:t> in the bottom part of the screen… [PAUSE]</a:t>
            </a:r>
          </a:p>
          <a:p>
            <a:endParaRPr lang="it-IT" baseline="0" dirty="0" smtClean="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20</a:t>
            </a:fld>
            <a:endParaRPr lang="it-IT"/>
          </a:p>
        </p:txBody>
      </p:sp>
    </p:spTree>
    <p:extLst>
      <p:ext uri="{BB962C8B-B14F-4D97-AF65-F5344CB8AC3E}">
        <p14:creationId xmlns:p14="http://schemas.microsoft.com/office/powerpoint/2010/main" val="1929359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 </a:t>
            </a:r>
            <a:r>
              <a:rPr lang="it-IT" dirty="0" err="1" smtClean="0"/>
              <a:t>find</a:t>
            </a:r>
            <a:r>
              <a:rPr lang="it-IT" dirty="0" smtClean="0"/>
              <a:t> </a:t>
            </a:r>
            <a:r>
              <a:rPr lang="it-IT" dirty="0" err="1" smtClean="0"/>
              <a:t>these</a:t>
            </a:r>
            <a:r>
              <a:rPr lang="it-IT" dirty="0" smtClean="0"/>
              <a:t> </a:t>
            </a:r>
            <a:r>
              <a:rPr lang="it-IT" dirty="0" err="1" smtClean="0"/>
              <a:t>clines</a:t>
            </a:r>
            <a:r>
              <a:rPr lang="it-IT" baseline="0" dirty="0" smtClean="0"/>
              <a:t> </a:t>
            </a:r>
            <a:r>
              <a:rPr lang="it-IT" baseline="0" dirty="0" err="1" smtClean="0"/>
              <a:t>useful</a:t>
            </a:r>
            <a:r>
              <a:rPr lang="it-IT" baseline="0" dirty="0" smtClean="0"/>
              <a:t> for </a:t>
            </a:r>
            <a:r>
              <a:rPr lang="it-IT" baseline="0" dirty="0" err="1" smtClean="0"/>
              <a:t>appreciating</a:t>
            </a:r>
            <a:r>
              <a:rPr lang="it-IT" baseline="0" dirty="0" smtClean="0"/>
              <a:t> </a:t>
            </a:r>
            <a:r>
              <a:rPr lang="it-IT" baseline="0" dirty="0" err="1" smtClean="0"/>
              <a:t>how</a:t>
            </a:r>
            <a:r>
              <a:rPr lang="it-IT" baseline="0" dirty="0" smtClean="0"/>
              <a:t> </a:t>
            </a:r>
            <a:r>
              <a:rPr lang="it-IT" baseline="0" dirty="0" err="1" smtClean="0"/>
              <a:t>Guy’s</a:t>
            </a:r>
            <a:r>
              <a:rPr lang="it-IT" baseline="0" dirty="0" smtClean="0"/>
              <a:t> </a:t>
            </a:r>
            <a:r>
              <a:rPr lang="it-IT" baseline="0" dirty="0" err="1" smtClean="0"/>
              <a:t>legacy</a:t>
            </a:r>
            <a:r>
              <a:rPr lang="it-IT" baseline="0" dirty="0" smtClean="0"/>
              <a:t> </a:t>
            </a:r>
            <a:r>
              <a:rPr lang="it-IT" baseline="0" dirty="0" err="1" smtClean="0"/>
              <a:t>is</a:t>
            </a:r>
            <a:r>
              <a:rPr lang="it-IT" baseline="0" dirty="0" smtClean="0"/>
              <a:t> </a:t>
            </a:r>
            <a:r>
              <a:rPr lang="it-IT" baseline="0" dirty="0" err="1" smtClean="0"/>
              <a:t>embodied</a:t>
            </a:r>
            <a:r>
              <a:rPr lang="it-IT" baseline="0" dirty="0" smtClean="0"/>
              <a:t> in the </a:t>
            </a:r>
            <a:r>
              <a:rPr lang="it-IT" baseline="0" dirty="0" err="1" smtClean="0"/>
              <a:t>contributions</a:t>
            </a:r>
            <a:r>
              <a:rPr lang="it-IT" baseline="0" dirty="0" smtClean="0"/>
              <a:t> to the </a:t>
            </a:r>
            <a:r>
              <a:rPr lang="it-IT" baseline="0" dirty="0" err="1" smtClean="0"/>
              <a:t>volumes</a:t>
            </a:r>
            <a:r>
              <a:rPr lang="it-IT" baseline="0" dirty="0" smtClean="0"/>
              <a:t> and </a:t>
            </a:r>
            <a:r>
              <a:rPr lang="it-IT" baseline="0" dirty="0" err="1" smtClean="0"/>
              <a:t>would</a:t>
            </a:r>
            <a:r>
              <a:rPr lang="it-IT" baseline="0" dirty="0" smtClean="0"/>
              <a:t> </a:t>
            </a:r>
            <a:r>
              <a:rPr lang="it-IT" baseline="0" dirty="0" err="1" smtClean="0"/>
              <a:t>like</a:t>
            </a:r>
            <a:r>
              <a:rPr lang="it-IT" baseline="0" dirty="0" smtClean="0"/>
              <a:t> to </a:t>
            </a:r>
            <a:r>
              <a:rPr lang="it-IT" baseline="0" dirty="0" err="1" smtClean="0"/>
              <a:t>offer</a:t>
            </a:r>
            <a:r>
              <a:rPr lang="it-IT" baseline="0" dirty="0" smtClean="0"/>
              <a:t> just </a:t>
            </a:r>
            <a:r>
              <a:rPr lang="it-IT" baseline="0" dirty="0" err="1" smtClean="0"/>
              <a:t>one</a:t>
            </a:r>
            <a:r>
              <a:rPr lang="it-IT" baseline="0" dirty="0" smtClean="0"/>
              <a:t> </a:t>
            </a:r>
            <a:r>
              <a:rPr lang="it-IT" baseline="0" dirty="0" err="1" smtClean="0"/>
              <a:t>example</a:t>
            </a:r>
            <a:r>
              <a:rPr lang="it-IT" baseline="0" dirty="0" smtClean="0"/>
              <a:t> </a:t>
            </a:r>
            <a:r>
              <a:rPr lang="it-IT" baseline="0" dirty="0" err="1" smtClean="0"/>
              <a:t>among</a:t>
            </a:r>
            <a:r>
              <a:rPr lang="it-IT" baseline="0" dirty="0" smtClean="0"/>
              <a:t> </a:t>
            </a:r>
            <a:r>
              <a:rPr lang="it-IT" baseline="0" dirty="0" err="1" smtClean="0"/>
              <a:t>many</a:t>
            </a:r>
            <a:r>
              <a:rPr lang="it-IT" baseline="0" dirty="0" smtClean="0"/>
              <a:t>, </a:t>
            </a:r>
            <a:r>
              <a:rPr lang="it-IT" baseline="0" dirty="0" err="1" smtClean="0"/>
              <a:t>taken</a:t>
            </a:r>
            <a:r>
              <a:rPr lang="it-IT" baseline="0" dirty="0" smtClean="0"/>
              <a:t> in this case from Caterina </a:t>
            </a:r>
            <a:r>
              <a:rPr lang="it-IT" baseline="0" dirty="0" err="1" smtClean="0"/>
              <a:t>Falbo’s</a:t>
            </a:r>
            <a:r>
              <a:rPr lang="it-IT" baseline="0" dirty="0" smtClean="0"/>
              <a:t> «</a:t>
            </a:r>
            <a:r>
              <a:rPr lang="it-IT" baseline="0" dirty="0" err="1" smtClean="0"/>
              <a:t>lesson</a:t>
            </a:r>
            <a:r>
              <a:rPr lang="it-IT" baseline="0" dirty="0" smtClean="0"/>
              <a:t>» on </a:t>
            </a:r>
            <a:r>
              <a:rPr lang="it-IT" baseline="0" dirty="0" err="1" smtClean="0"/>
              <a:t>teaching</a:t>
            </a:r>
            <a:r>
              <a:rPr lang="it-IT" baseline="0" dirty="0" smtClean="0"/>
              <a:t> </a:t>
            </a:r>
            <a:r>
              <a:rPr lang="it-IT" baseline="0" dirty="0" err="1" smtClean="0"/>
              <a:t>simultaneous</a:t>
            </a:r>
            <a:r>
              <a:rPr lang="it-IT" baseline="0" dirty="0" smtClean="0"/>
              <a:t> </a:t>
            </a:r>
            <a:r>
              <a:rPr lang="it-IT" baseline="0" dirty="0" err="1" smtClean="0"/>
              <a:t>interpreting</a:t>
            </a:r>
            <a:r>
              <a:rPr lang="it-IT" baseline="0" dirty="0" smtClean="0"/>
              <a:t> from French to </a:t>
            </a:r>
            <a:r>
              <a:rPr lang="it-IT" baseline="0" dirty="0" err="1" smtClean="0"/>
              <a:t>Italian</a:t>
            </a:r>
            <a:r>
              <a:rPr lang="it-IT" baseline="0" dirty="0" smtClean="0"/>
              <a:t>. </a:t>
            </a:r>
          </a:p>
          <a:p>
            <a:endParaRPr lang="it-IT" baseline="0" dirty="0" smtClean="0"/>
          </a:p>
          <a:p>
            <a:r>
              <a:rPr lang="it-IT" baseline="0" dirty="0" err="1" smtClean="0"/>
              <a:t>It’s</a:t>
            </a:r>
            <a:r>
              <a:rPr lang="it-IT" baseline="0" dirty="0" smtClean="0"/>
              <a:t> </a:t>
            </a:r>
            <a:r>
              <a:rPr lang="it-IT" baseline="0" dirty="0" err="1" smtClean="0"/>
              <a:t>what</a:t>
            </a:r>
            <a:r>
              <a:rPr lang="it-IT" baseline="0" dirty="0" smtClean="0"/>
              <a:t> Caterina </a:t>
            </a:r>
            <a:r>
              <a:rPr lang="it-IT" baseline="0" dirty="0" err="1" smtClean="0"/>
              <a:t>refers</a:t>
            </a:r>
            <a:r>
              <a:rPr lang="it-IT" baseline="0" dirty="0" smtClean="0"/>
              <a:t> to as «ascolto consapevole».</a:t>
            </a:r>
          </a:p>
          <a:p>
            <a:endParaRPr lang="it-IT" baseline="0" dirty="0" smtClean="0"/>
          </a:p>
          <a:p>
            <a:r>
              <a:rPr lang="it-IT" baseline="0" dirty="0" err="1" smtClean="0"/>
              <a:t>Observe</a:t>
            </a:r>
            <a:r>
              <a:rPr lang="it-IT" baseline="0" dirty="0" smtClean="0"/>
              <a:t> this </a:t>
            </a:r>
            <a:r>
              <a:rPr lang="it-IT" baseline="0" dirty="0" err="1" smtClean="0"/>
              <a:t>very</a:t>
            </a:r>
            <a:r>
              <a:rPr lang="it-IT" baseline="0" dirty="0" smtClean="0"/>
              <a:t> </a:t>
            </a:r>
            <a:r>
              <a:rPr lang="it-IT" baseline="0" dirty="0" err="1" smtClean="0"/>
              <a:t>simple</a:t>
            </a:r>
            <a:r>
              <a:rPr lang="it-IT" baseline="0" dirty="0" smtClean="0"/>
              <a:t> </a:t>
            </a:r>
            <a:r>
              <a:rPr lang="it-IT" baseline="0" dirty="0" err="1" smtClean="0"/>
              <a:t>listening</a:t>
            </a:r>
            <a:r>
              <a:rPr lang="it-IT" baseline="0" dirty="0" smtClean="0"/>
              <a:t> </a:t>
            </a:r>
            <a:r>
              <a:rPr lang="it-IT" baseline="0" dirty="0" err="1" smtClean="0"/>
              <a:t>exercise</a:t>
            </a:r>
            <a:r>
              <a:rPr lang="it-IT" baseline="0" dirty="0" smtClean="0"/>
              <a:t> for </a:t>
            </a:r>
            <a:r>
              <a:rPr lang="it-IT" baseline="0" dirty="0" err="1" smtClean="0"/>
              <a:t>raising</a:t>
            </a:r>
            <a:r>
              <a:rPr lang="it-IT" baseline="0" dirty="0" smtClean="0"/>
              <a:t> </a:t>
            </a:r>
            <a:r>
              <a:rPr lang="it-IT" baseline="0" dirty="0" err="1" smtClean="0"/>
              <a:t>students</a:t>
            </a:r>
            <a:r>
              <a:rPr lang="it-IT" baseline="0" dirty="0" smtClean="0"/>
              <a:t>’ </a:t>
            </a:r>
            <a:r>
              <a:rPr lang="it-IT" baseline="0" dirty="0" err="1" smtClean="0"/>
              <a:t>awareness</a:t>
            </a:r>
            <a:r>
              <a:rPr lang="it-IT" baseline="0" dirty="0" smtClean="0"/>
              <a:t> of </a:t>
            </a:r>
            <a:r>
              <a:rPr lang="it-IT" baseline="0" dirty="0" err="1" smtClean="0"/>
              <a:t>how</a:t>
            </a:r>
            <a:r>
              <a:rPr lang="it-IT" baseline="0" dirty="0" smtClean="0"/>
              <a:t> </a:t>
            </a:r>
            <a:r>
              <a:rPr lang="it-IT" baseline="0" dirty="0" err="1" smtClean="0"/>
              <a:t>syntax</a:t>
            </a:r>
            <a:r>
              <a:rPr lang="it-IT" baseline="0" dirty="0" smtClean="0"/>
              <a:t> and </a:t>
            </a:r>
            <a:r>
              <a:rPr lang="it-IT" baseline="0" dirty="0" err="1" smtClean="0"/>
              <a:t>prosody</a:t>
            </a:r>
            <a:r>
              <a:rPr lang="it-IT" baseline="0" dirty="0" smtClean="0"/>
              <a:t> </a:t>
            </a:r>
            <a:r>
              <a:rPr lang="it-IT" baseline="0" dirty="0" err="1" smtClean="0"/>
              <a:t>interact</a:t>
            </a:r>
            <a:r>
              <a:rPr lang="it-IT" baseline="0" dirty="0" smtClean="0"/>
              <a:t> in </a:t>
            </a:r>
            <a:r>
              <a:rPr lang="it-IT" baseline="0" dirty="0" err="1" smtClean="0"/>
              <a:t>communicating</a:t>
            </a:r>
            <a:r>
              <a:rPr lang="it-IT" baseline="0" dirty="0" smtClean="0"/>
              <a:t> </a:t>
            </a:r>
            <a:r>
              <a:rPr lang="it-IT" baseline="0" dirty="0" err="1" smtClean="0"/>
              <a:t>meaning</a:t>
            </a:r>
            <a:r>
              <a:rPr lang="it-IT" baseline="0" dirty="0" smtClean="0"/>
              <a:t>. It </a:t>
            </a:r>
            <a:r>
              <a:rPr lang="it-IT" baseline="0" dirty="0" err="1" smtClean="0"/>
              <a:t>embodies</a:t>
            </a:r>
            <a:r>
              <a:rPr lang="it-IT" baseline="0" dirty="0" smtClean="0"/>
              <a:t> the </a:t>
            </a:r>
            <a:r>
              <a:rPr lang="it-IT" baseline="0" dirty="0" err="1" smtClean="0"/>
              <a:t>the</a:t>
            </a:r>
            <a:r>
              <a:rPr lang="it-IT" baseline="0" dirty="0" smtClean="0"/>
              <a:t> end-</a:t>
            </a:r>
            <a:r>
              <a:rPr lang="it-IT" baseline="0" dirty="0" err="1" smtClean="0"/>
              <a:t>points</a:t>
            </a:r>
            <a:r>
              <a:rPr lang="it-IT" baseline="0" dirty="0" smtClean="0"/>
              <a:t> of the </a:t>
            </a:r>
            <a:r>
              <a:rPr lang="it-IT" baseline="0" dirty="0" err="1" smtClean="0"/>
              <a:t>various</a:t>
            </a:r>
            <a:r>
              <a:rPr lang="it-IT" baseline="0" dirty="0" smtClean="0"/>
              <a:t> </a:t>
            </a:r>
            <a:r>
              <a:rPr lang="it-IT" baseline="0" dirty="0" err="1" smtClean="0"/>
              <a:t>clines</a:t>
            </a:r>
            <a:r>
              <a:rPr lang="it-IT" baseline="0" dirty="0" smtClean="0"/>
              <a:t> that </a:t>
            </a:r>
            <a:r>
              <a:rPr lang="it-IT" baseline="0" dirty="0" err="1" smtClean="0"/>
              <a:t>we</a:t>
            </a:r>
            <a:r>
              <a:rPr lang="it-IT" baseline="0" dirty="0" smtClean="0"/>
              <a:t> </a:t>
            </a:r>
            <a:r>
              <a:rPr lang="it-IT" baseline="0" dirty="0" err="1" smtClean="0"/>
              <a:t>would</a:t>
            </a:r>
            <a:r>
              <a:rPr lang="it-IT" baseline="0" dirty="0" smtClean="0"/>
              <a:t> </a:t>
            </a:r>
            <a:r>
              <a:rPr lang="it-IT" baseline="0" dirty="0" err="1" smtClean="0"/>
              <a:t>spontaneously</a:t>
            </a:r>
            <a:r>
              <a:rPr lang="it-IT" baseline="0" dirty="0" smtClean="0"/>
              <a:t> associate with </a:t>
            </a:r>
            <a:r>
              <a:rPr lang="it-IT" baseline="0" dirty="0" err="1" smtClean="0"/>
              <a:t>Guy</a:t>
            </a:r>
            <a:r>
              <a:rPr lang="it-IT" baseline="0" dirty="0" smtClean="0"/>
              <a:t>: an </a:t>
            </a:r>
            <a:r>
              <a:rPr lang="it-IT" baseline="0" dirty="0" err="1" smtClean="0"/>
              <a:t>inductive</a:t>
            </a:r>
            <a:r>
              <a:rPr lang="it-IT" baseline="0" dirty="0" smtClean="0"/>
              <a:t> </a:t>
            </a:r>
            <a:r>
              <a:rPr lang="it-IT" baseline="0" dirty="0" err="1" smtClean="0"/>
              <a:t>approach</a:t>
            </a:r>
            <a:r>
              <a:rPr lang="it-IT" baseline="0" dirty="0" smtClean="0"/>
              <a:t> to </a:t>
            </a:r>
            <a:r>
              <a:rPr lang="it-IT" baseline="0" dirty="0" err="1" smtClean="0"/>
              <a:t>teaching</a:t>
            </a:r>
            <a:r>
              <a:rPr lang="it-IT" baseline="0" dirty="0" smtClean="0"/>
              <a:t>, a </a:t>
            </a:r>
            <a:r>
              <a:rPr lang="it-IT" baseline="0" dirty="0" err="1" smtClean="0"/>
              <a:t>constructivist</a:t>
            </a:r>
            <a:r>
              <a:rPr lang="it-IT" baseline="0" dirty="0" smtClean="0"/>
              <a:t> </a:t>
            </a:r>
            <a:r>
              <a:rPr lang="it-IT" baseline="0" dirty="0" err="1" smtClean="0"/>
              <a:t>approach</a:t>
            </a:r>
            <a:r>
              <a:rPr lang="it-IT" baseline="0" dirty="0" smtClean="0"/>
              <a:t> to </a:t>
            </a:r>
            <a:r>
              <a:rPr lang="it-IT" baseline="0" dirty="0" err="1" smtClean="0"/>
              <a:t>learning</a:t>
            </a:r>
            <a:r>
              <a:rPr lang="it-IT" baseline="0" dirty="0" smtClean="0"/>
              <a:t> in </a:t>
            </a:r>
            <a:r>
              <a:rPr lang="it-IT" baseline="0" dirty="0" err="1" smtClean="0"/>
              <a:t>which</a:t>
            </a:r>
            <a:r>
              <a:rPr lang="it-IT" baseline="0" dirty="0" smtClean="0"/>
              <a:t> </a:t>
            </a:r>
            <a:r>
              <a:rPr lang="it-IT" baseline="0" dirty="0" err="1" smtClean="0"/>
              <a:t>knowledge</a:t>
            </a:r>
            <a:r>
              <a:rPr lang="it-IT" baseline="0" dirty="0" smtClean="0"/>
              <a:t> </a:t>
            </a:r>
            <a:r>
              <a:rPr lang="it-IT" baseline="0" dirty="0" err="1" smtClean="0"/>
              <a:t>is</a:t>
            </a:r>
            <a:r>
              <a:rPr lang="it-IT" baseline="0" dirty="0" smtClean="0"/>
              <a:t> </a:t>
            </a:r>
            <a:r>
              <a:rPr lang="it-IT" baseline="0" dirty="0" err="1" smtClean="0"/>
              <a:t>discussed</a:t>
            </a:r>
            <a:r>
              <a:rPr lang="it-IT" baseline="0" dirty="0" smtClean="0"/>
              <a:t> and co-</a:t>
            </a:r>
            <a:r>
              <a:rPr lang="it-IT" baseline="0" dirty="0" err="1" smtClean="0"/>
              <a:t>constructed</a:t>
            </a:r>
            <a:r>
              <a:rPr lang="it-IT" baseline="0" dirty="0" smtClean="0"/>
              <a:t>, a genuine «</a:t>
            </a:r>
            <a:r>
              <a:rPr lang="it-IT" baseline="0" dirty="0" err="1" smtClean="0"/>
              <a:t>taking</a:t>
            </a:r>
            <a:r>
              <a:rPr lang="it-IT" baseline="0" dirty="0" smtClean="0"/>
              <a:t> </a:t>
            </a:r>
            <a:r>
              <a:rPr lang="it-IT" baseline="0" dirty="0" err="1" smtClean="0"/>
              <a:t>into</a:t>
            </a:r>
            <a:r>
              <a:rPr lang="it-IT" baseline="0" dirty="0" smtClean="0"/>
              <a:t> </a:t>
            </a:r>
            <a:r>
              <a:rPr lang="it-IT" baseline="0" dirty="0" err="1" smtClean="0"/>
              <a:t>consideration</a:t>
            </a:r>
            <a:r>
              <a:rPr lang="it-IT" baseline="0" dirty="0" smtClean="0"/>
              <a:t>» of </a:t>
            </a:r>
            <a:r>
              <a:rPr lang="it-IT" baseline="0" dirty="0" err="1" smtClean="0"/>
              <a:t>students</a:t>
            </a:r>
            <a:r>
              <a:rPr lang="it-IT" baseline="0" dirty="0" smtClean="0"/>
              <a:t>’ </a:t>
            </a:r>
            <a:r>
              <a:rPr lang="it-IT" baseline="0" dirty="0" err="1" smtClean="0"/>
              <a:t>points</a:t>
            </a:r>
            <a:r>
              <a:rPr lang="it-IT" baseline="0" dirty="0" smtClean="0"/>
              <a:t> of </a:t>
            </a:r>
            <a:r>
              <a:rPr lang="it-IT" baseline="0" dirty="0" err="1" smtClean="0"/>
              <a:t>view</a:t>
            </a:r>
            <a:r>
              <a:rPr lang="it-IT" baseline="0" dirty="0" smtClean="0"/>
              <a:t>.</a:t>
            </a:r>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21</a:t>
            </a:fld>
            <a:endParaRPr lang="it-IT"/>
          </a:p>
        </p:txBody>
      </p:sp>
    </p:spTree>
    <p:extLst>
      <p:ext uri="{BB962C8B-B14F-4D97-AF65-F5344CB8AC3E}">
        <p14:creationId xmlns:p14="http://schemas.microsoft.com/office/powerpoint/2010/main" val="3157099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Now</a:t>
            </a:r>
            <a:r>
              <a:rPr lang="it-IT" dirty="0" smtClean="0"/>
              <a:t> </a:t>
            </a:r>
            <a:r>
              <a:rPr lang="it-IT" dirty="0" err="1" smtClean="0"/>
              <a:t>let</a:t>
            </a:r>
            <a:r>
              <a:rPr lang="it-IT" dirty="0" smtClean="0"/>
              <a:t> </a:t>
            </a:r>
            <a:r>
              <a:rPr lang="it-IT" dirty="0" err="1" smtClean="0"/>
              <a:t>us</a:t>
            </a:r>
            <a:r>
              <a:rPr lang="it-IT" dirty="0" smtClean="0"/>
              <a:t> </a:t>
            </a:r>
            <a:r>
              <a:rPr lang="it-IT" dirty="0" err="1" smtClean="0"/>
              <a:t>consider</a:t>
            </a:r>
            <a:r>
              <a:rPr lang="it-IT" dirty="0" smtClean="0"/>
              <a:t> </a:t>
            </a:r>
            <a:r>
              <a:rPr lang="it-IT" dirty="0" err="1" smtClean="0"/>
              <a:t>how</a:t>
            </a:r>
            <a:r>
              <a:rPr lang="it-IT" dirty="0" smtClean="0"/>
              <a:t> this</a:t>
            </a:r>
            <a:r>
              <a:rPr lang="it-IT" baseline="0" dirty="0" smtClean="0"/>
              <a:t> «ascolto consapevole» </a:t>
            </a:r>
            <a:r>
              <a:rPr lang="it-IT" baseline="0" dirty="0" err="1" smtClean="0"/>
              <a:t>plays</a:t>
            </a:r>
            <a:r>
              <a:rPr lang="it-IT" baseline="0" dirty="0" smtClean="0"/>
              <a:t> out on the </a:t>
            </a:r>
            <a:r>
              <a:rPr lang="it-IT" baseline="0" dirty="0" err="1" smtClean="0"/>
              <a:t>lesson</a:t>
            </a:r>
            <a:r>
              <a:rPr lang="it-IT" baseline="0" dirty="0" smtClean="0"/>
              <a:t> </a:t>
            </a:r>
            <a:r>
              <a:rPr lang="it-IT" baseline="0" dirty="0" err="1" smtClean="0"/>
              <a:t>level</a:t>
            </a:r>
            <a:r>
              <a:rPr lang="it-IT" baseline="0" dirty="0" smtClean="0"/>
              <a:t> [PAUSE, THEN CLICK]</a:t>
            </a:r>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22</a:t>
            </a:fld>
            <a:endParaRPr lang="it-IT"/>
          </a:p>
        </p:txBody>
      </p:sp>
    </p:spTree>
    <p:extLst>
      <p:ext uri="{BB962C8B-B14F-4D97-AF65-F5344CB8AC3E}">
        <p14:creationId xmlns:p14="http://schemas.microsoft.com/office/powerpoint/2010/main" val="1809157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On this </a:t>
            </a:r>
            <a:r>
              <a:rPr lang="it-IT" dirty="0" err="1" smtClean="0"/>
              <a:t>level</a:t>
            </a:r>
            <a:r>
              <a:rPr lang="it-IT" dirty="0" smtClean="0"/>
              <a:t> as </a:t>
            </a:r>
            <a:r>
              <a:rPr lang="it-IT" dirty="0" err="1" smtClean="0"/>
              <a:t>well</a:t>
            </a:r>
            <a:r>
              <a:rPr lang="it-IT" dirty="0" smtClean="0"/>
              <a:t>, </a:t>
            </a:r>
            <a:r>
              <a:rPr lang="it-IT" dirty="0" err="1" smtClean="0"/>
              <a:t>esson</a:t>
            </a:r>
            <a:r>
              <a:rPr lang="it-IT" dirty="0" smtClean="0"/>
              <a:t> </a:t>
            </a:r>
            <a:r>
              <a:rPr lang="it-IT" dirty="0" err="1" smtClean="0"/>
              <a:t>was</a:t>
            </a:r>
            <a:r>
              <a:rPr lang="it-IT" dirty="0" smtClean="0"/>
              <a:t> </a:t>
            </a:r>
            <a:r>
              <a:rPr lang="it-IT" dirty="0" err="1" smtClean="0"/>
              <a:t>constructed</a:t>
            </a:r>
            <a:r>
              <a:rPr lang="it-IT" baseline="0" dirty="0" smtClean="0"/>
              <a:t> </a:t>
            </a:r>
            <a:r>
              <a:rPr lang="it-IT" baseline="0" dirty="0" err="1" smtClean="0"/>
              <a:t>following</a:t>
            </a:r>
            <a:r>
              <a:rPr lang="it-IT" baseline="0" dirty="0" smtClean="0"/>
              <a:t> an </a:t>
            </a:r>
            <a:r>
              <a:rPr lang="it-IT" baseline="0" dirty="0" err="1" smtClean="0"/>
              <a:t>i</a:t>
            </a:r>
            <a:r>
              <a:rPr lang="it-IT" dirty="0" err="1" smtClean="0"/>
              <a:t>nductive</a:t>
            </a:r>
            <a:r>
              <a:rPr lang="it-IT" dirty="0" smtClean="0"/>
              <a:t> (</a:t>
            </a:r>
            <a:r>
              <a:rPr lang="it-IT" baseline="0" dirty="0" smtClean="0"/>
              <a:t>data-</a:t>
            </a:r>
            <a:r>
              <a:rPr lang="it-IT" baseline="0" dirty="0" err="1" smtClean="0"/>
              <a:t>driven</a:t>
            </a:r>
            <a:r>
              <a:rPr lang="it-IT" baseline="0" dirty="0" smtClean="0"/>
              <a:t>) and collaborative (</a:t>
            </a:r>
            <a:r>
              <a:rPr lang="it-IT" baseline="0" dirty="0" err="1" smtClean="0"/>
              <a:t>constructivist</a:t>
            </a:r>
            <a:r>
              <a:rPr lang="it-IT" baseline="0" dirty="0" smtClean="0"/>
              <a:t>) </a:t>
            </a:r>
            <a:r>
              <a:rPr lang="it-IT" baseline="0" dirty="0" err="1" smtClean="0"/>
              <a:t>approach</a:t>
            </a:r>
            <a:r>
              <a:rPr lang="it-IT" baseline="0" dirty="0" smtClean="0"/>
              <a:t>.  (READ PORTIONS IN RED)</a:t>
            </a:r>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23</a:t>
            </a:fld>
            <a:endParaRPr lang="it-IT"/>
          </a:p>
        </p:txBody>
      </p:sp>
    </p:spTree>
    <p:extLst>
      <p:ext uri="{BB962C8B-B14F-4D97-AF65-F5344CB8AC3E}">
        <p14:creationId xmlns:p14="http://schemas.microsoft.com/office/powerpoint/2010/main" val="58936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As far as </a:t>
            </a:r>
            <a:r>
              <a:rPr lang="it-IT" dirty="0" err="1" smtClean="0"/>
              <a:t>learning</a:t>
            </a:r>
            <a:r>
              <a:rPr lang="it-IT" dirty="0" smtClean="0"/>
              <a:t> </a:t>
            </a:r>
            <a:r>
              <a:rPr lang="it-IT" dirty="0" err="1" smtClean="0"/>
              <a:t>is</a:t>
            </a:r>
            <a:r>
              <a:rPr lang="it-IT" dirty="0" smtClean="0"/>
              <a:t> </a:t>
            </a:r>
            <a:r>
              <a:rPr lang="it-IT" dirty="0" err="1" smtClean="0"/>
              <a:t>concerned</a:t>
            </a:r>
            <a:r>
              <a:rPr lang="it-IT" dirty="0" smtClean="0"/>
              <a:t>, it </a:t>
            </a:r>
            <a:r>
              <a:rPr lang="it-IT" dirty="0" err="1" smtClean="0"/>
              <a:t>is</a:t>
            </a:r>
            <a:r>
              <a:rPr lang="it-IT" dirty="0" smtClean="0"/>
              <a:t> </a:t>
            </a:r>
            <a:r>
              <a:rPr lang="it-IT" dirty="0" err="1" smtClean="0"/>
              <a:t>pursued</a:t>
            </a:r>
            <a:r>
              <a:rPr lang="it-IT" dirty="0" smtClean="0"/>
              <a:t> </a:t>
            </a:r>
            <a:r>
              <a:rPr lang="it-IT" dirty="0" err="1" smtClean="0"/>
              <a:t>through</a:t>
            </a:r>
            <a:r>
              <a:rPr lang="it-IT" dirty="0" smtClean="0"/>
              <a:t> a </a:t>
            </a:r>
            <a:r>
              <a:rPr lang="it-IT" dirty="0" err="1" smtClean="0"/>
              <a:t>problem-solving</a:t>
            </a:r>
            <a:r>
              <a:rPr lang="it-IT" dirty="0" smtClean="0"/>
              <a:t> </a:t>
            </a:r>
            <a:r>
              <a:rPr lang="it-IT" dirty="0" err="1" smtClean="0"/>
              <a:t>approach</a:t>
            </a:r>
            <a:r>
              <a:rPr lang="it-IT" dirty="0" smtClean="0"/>
              <a:t>.</a:t>
            </a:r>
          </a:p>
          <a:p>
            <a:endParaRPr lang="it-IT" dirty="0" smtClean="0"/>
          </a:p>
          <a:p>
            <a:r>
              <a:rPr lang="it-IT" dirty="0" smtClean="0"/>
              <a:t>Construction</a:t>
            </a:r>
            <a:r>
              <a:rPr lang="it-IT" baseline="0" dirty="0" smtClean="0"/>
              <a:t> of a </a:t>
            </a:r>
            <a:r>
              <a:rPr lang="it-IT" baseline="0" dirty="0" err="1" smtClean="0"/>
              <a:t>hypothesis</a:t>
            </a:r>
            <a:r>
              <a:rPr lang="it-IT" baseline="0" dirty="0" smtClean="0"/>
              <a:t> </a:t>
            </a:r>
            <a:r>
              <a:rPr lang="it-IT" dirty="0" err="1" smtClean="0"/>
              <a:t>about</a:t>
            </a:r>
            <a:r>
              <a:rPr lang="it-IT" dirty="0" smtClean="0"/>
              <a:t> a performance </a:t>
            </a:r>
            <a:r>
              <a:rPr lang="it-IT" dirty="0" err="1" smtClean="0"/>
              <a:t>difficulty</a:t>
            </a:r>
            <a:r>
              <a:rPr lang="it-IT" baseline="0" dirty="0" smtClean="0"/>
              <a:t> </a:t>
            </a:r>
            <a:r>
              <a:rPr lang="it-IT" baseline="0" dirty="0" err="1" smtClean="0"/>
              <a:t>emerged</a:t>
            </a:r>
            <a:r>
              <a:rPr lang="it-IT" baseline="0" dirty="0" smtClean="0"/>
              <a:t> from collaborative </a:t>
            </a:r>
            <a:r>
              <a:rPr lang="it-IT" baseline="0" dirty="0" err="1" smtClean="0"/>
              <a:t>analysis</a:t>
            </a:r>
            <a:r>
              <a:rPr lang="it-IT" baseline="0" dirty="0" smtClean="0"/>
              <a:t> by </a:t>
            </a:r>
            <a:r>
              <a:rPr lang="it-IT" baseline="0" dirty="0" err="1" smtClean="0"/>
              <a:t>teacher</a:t>
            </a:r>
            <a:r>
              <a:rPr lang="it-IT" baseline="0" dirty="0" smtClean="0"/>
              <a:t> and </a:t>
            </a:r>
            <a:r>
              <a:rPr lang="it-IT" baseline="0" dirty="0" err="1" smtClean="0"/>
              <a:t>learner</a:t>
            </a:r>
            <a:r>
              <a:rPr lang="it-IT" baseline="0" dirty="0" smtClean="0"/>
              <a:t>.</a:t>
            </a:r>
          </a:p>
          <a:p>
            <a:pPr marL="628650" lvl="1" indent="-171450">
              <a:buFont typeface="Arial" panose="020B0604020202020204" pitchFamily="34" charset="0"/>
              <a:buChar char="•"/>
            </a:pPr>
            <a:r>
              <a:rPr lang="it-IT" baseline="0" dirty="0" err="1" smtClean="0"/>
              <a:t>Hypothesis</a:t>
            </a:r>
            <a:r>
              <a:rPr lang="it-IT" baseline="0" dirty="0" smtClean="0"/>
              <a:t>: </a:t>
            </a:r>
            <a:r>
              <a:rPr lang="it-IT" baseline="0" dirty="0" err="1" smtClean="0"/>
              <a:t>Student</a:t>
            </a:r>
            <a:r>
              <a:rPr lang="it-IT" baseline="0" dirty="0" smtClean="0"/>
              <a:t> </a:t>
            </a:r>
            <a:r>
              <a:rPr lang="it-IT" baseline="0" dirty="0" err="1" smtClean="0"/>
              <a:t>was</a:t>
            </a:r>
            <a:r>
              <a:rPr lang="it-IT" baseline="0" dirty="0" smtClean="0"/>
              <a:t> </a:t>
            </a:r>
            <a:r>
              <a:rPr lang="it-IT" baseline="0" dirty="0" err="1" smtClean="0"/>
              <a:t>listening</a:t>
            </a:r>
            <a:r>
              <a:rPr lang="it-IT" baseline="0" dirty="0" smtClean="0"/>
              <a:t> to </a:t>
            </a:r>
            <a:r>
              <a:rPr lang="it-IT" baseline="0" dirty="0" err="1" smtClean="0"/>
              <a:t>segments</a:t>
            </a:r>
            <a:r>
              <a:rPr lang="it-IT" baseline="0" dirty="0" smtClean="0"/>
              <a:t> of text that </a:t>
            </a:r>
            <a:r>
              <a:rPr lang="it-IT" baseline="0" dirty="0" err="1" smtClean="0"/>
              <a:t>were</a:t>
            </a:r>
            <a:r>
              <a:rPr lang="it-IT" baseline="0" dirty="0" smtClean="0"/>
              <a:t> </a:t>
            </a:r>
            <a:r>
              <a:rPr lang="it-IT" baseline="0" dirty="0" err="1" smtClean="0"/>
              <a:t>too</a:t>
            </a:r>
            <a:r>
              <a:rPr lang="it-IT" baseline="0" dirty="0" smtClean="0"/>
              <a:t> brief for </a:t>
            </a:r>
            <a:r>
              <a:rPr lang="it-IT" baseline="0" dirty="0" err="1" smtClean="0"/>
              <a:t>her</a:t>
            </a:r>
            <a:r>
              <a:rPr lang="it-IT" baseline="0" dirty="0" smtClean="0"/>
              <a:t> to gain </a:t>
            </a:r>
            <a:r>
              <a:rPr lang="it-IT" baseline="0" dirty="0" err="1" smtClean="0"/>
              <a:t>access</a:t>
            </a:r>
            <a:r>
              <a:rPr lang="it-IT" baseline="0" dirty="0" smtClean="0"/>
              <a:t> to the </a:t>
            </a:r>
            <a:r>
              <a:rPr lang="it-IT" baseline="0" dirty="0" err="1" smtClean="0"/>
              <a:t>speaker’s</a:t>
            </a:r>
            <a:r>
              <a:rPr lang="it-IT" baseline="0" dirty="0" smtClean="0"/>
              <a:t> </a:t>
            </a:r>
            <a:r>
              <a:rPr lang="it-IT" baseline="0" dirty="0" err="1" smtClean="0"/>
              <a:t>meaning</a:t>
            </a:r>
            <a:endParaRPr lang="it-IT" baseline="0" dirty="0" smtClean="0"/>
          </a:p>
          <a:p>
            <a:pPr marL="0" indent="0">
              <a:buFont typeface="Arial" panose="020B0604020202020204" pitchFamily="34" charset="0"/>
              <a:buNone/>
            </a:pPr>
            <a:endParaRPr lang="it-IT" baseline="0" dirty="0" smtClean="0"/>
          </a:p>
          <a:p>
            <a:pPr marL="0" indent="0">
              <a:buFont typeface="Arial" panose="020B0604020202020204" pitchFamily="34" charset="0"/>
              <a:buNone/>
            </a:pPr>
            <a:r>
              <a:rPr lang="it-IT" baseline="0" dirty="0" err="1" smtClean="0"/>
              <a:t>Teacher</a:t>
            </a:r>
            <a:r>
              <a:rPr lang="it-IT" baseline="0" dirty="0" smtClean="0"/>
              <a:t> </a:t>
            </a:r>
            <a:r>
              <a:rPr lang="it-IT" baseline="0" dirty="0" err="1" smtClean="0"/>
              <a:t>proposed</a:t>
            </a:r>
            <a:r>
              <a:rPr lang="it-IT" baseline="0" dirty="0" smtClean="0"/>
              <a:t> an </a:t>
            </a:r>
            <a:r>
              <a:rPr lang="it-IT" baseline="0" dirty="0" err="1" smtClean="0"/>
              <a:t>exercise</a:t>
            </a:r>
            <a:r>
              <a:rPr lang="it-IT" baseline="0" dirty="0" smtClean="0"/>
              <a:t> (allungamento del </a:t>
            </a:r>
            <a:r>
              <a:rPr lang="it-IT" i="1" baseline="0" dirty="0" err="1" smtClean="0"/>
              <a:t>décalage</a:t>
            </a:r>
            <a:r>
              <a:rPr lang="it-IT" baseline="0" dirty="0" smtClean="0"/>
              <a:t>) </a:t>
            </a:r>
            <a:r>
              <a:rPr lang="it-IT" baseline="0" dirty="0" err="1" smtClean="0"/>
              <a:t>designed</a:t>
            </a:r>
            <a:r>
              <a:rPr lang="it-IT" baseline="0" dirty="0" smtClean="0"/>
              <a:t> to </a:t>
            </a:r>
            <a:r>
              <a:rPr lang="it-IT" baseline="0" dirty="0" err="1" smtClean="0"/>
              <a:t>modify</a:t>
            </a:r>
            <a:r>
              <a:rPr lang="it-IT" baseline="0" dirty="0" smtClean="0"/>
              <a:t> the </a:t>
            </a:r>
            <a:r>
              <a:rPr lang="it-IT" baseline="0" dirty="0" err="1" smtClean="0"/>
              <a:t>learner’s</a:t>
            </a:r>
            <a:r>
              <a:rPr lang="it-IT" baseline="0" dirty="0" smtClean="0"/>
              <a:t> </a:t>
            </a:r>
            <a:r>
              <a:rPr lang="it-IT" baseline="0" dirty="0" err="1" smtClean="0"/>
              <a:t>current</a:t>
            </a:r>
            <a:r>
              <a:rPr lang="it-IT" baseline="0" dirty="0" smtClean="0"/>
              <a:t> </a:t>
            </a:r>
            <a:r>
              <a:rPr lang="it-IT" baseline="0" dirty="0" err="1" smtClean="0"/>
              <a:t>practice</a:t>
            </a:r>
            <a:endParaRPr lang="it-IT" baseline="0" dirty="0" smtClean="0"/>
          </a:p>
          <a:p>
            <a:pPr marL="0" indent="0">
              <a:buFont typeface="Arial" panose="020B0604020202020204" pitchFamily="34" charset="0"/>
              <a:buNone/>
            </a:pPr>
            <a:endParaRPr lang="it-IT" baseline="0" dirty="0" smtClean="0"/>
          </a:p>
          <a:p>
            <a:pPr marL="0" indent="0">
              <a:buFont typeface="Arial" panose="020B0604020202020204" pitchFamily="34" charset="0"/>
              <a:buNone/>
            </a:pPr>
            <a:r>
              <a:rPr lang="it-IT" baseline="0" dirty="0" smtClean="0"/>
              <a:t>The </a:t>
            </a:r>
            <a:r>
              <a:rPr lang="it-IT" baseline="0" dirty="0" err="1" smtClean="0"/>
              <a:t>learner’s</a:t>
            </a:r>
            <a:r>
              <a:rPr lang="it-IT" baseline="0" dirty="0" smtClean="0"/>
              <a:t> </a:t>
            </a:r>
            <a:r>
              <a:rPr lang="it-IT" baseline="0" dirty="0" err="1" smtClean="0"/>
              <a:t>greater</a:t>
            </a:r>
            <a:r>
              <a:rPr lang="it-IT" baseline="0" dirty="0" smtClean="0"/>
              <a:t> </a:t>
            </a:r>
            <a:r>
              <a:rPr lang="it-IT" baseline="0" dirty="0" err="1" smtClean="0"/>
              <a:t>awareness</a:t>
            </a:r>
            <a:r>
              <a:rPr lang="it-IT" baseline="0" dirty="0" smtClean="0"/>
              <a:t> led to </a:t>
            </a:r>
            <a:r>
              <a:rPr lang="it-IT" baseline="0" dirty="0" err="1" smtClean="0"/>
              <a:t>greater</a:t>
            </a:r>
            <a:r>
              <a:rPr lang="it-IT" baseline="0" dirty="0" smtClean="0"/>
              <a:t> control over </a:t>
            </a:r>
            <a:r>
              <a:rPr lang="it-IT" baseline="0" dirty="0" err="1" smtClean="0"/>
              <a:t>her</a:t>
            </a:r>
            <a:r>
              <a:rPr lang="it-IT" baseline="0" dirty="0" smtClean="0"/>
              <a:t> </a:t>
            </a:r>
            <a:r>
              <a:rPr lang="it-IT" baseline="0" dirty="0" err="1" smtClean="0"/>
              <a:t>own</a:t>
            </a:r>
            <a:r>
              <a:rPr lang="it-IT" baseline="0" dirty="0" smtClean="0"/>
              <a:t> </a:t>
            </a:r>
            <a:r>
              <a:rPr lang="it-IT" baseline="0" dirty="0" err="1" smtClean="0"/>
              <a:t>practice</a:t>
            </a:r>
            <a:r>
              <a:rPr lang="it-IT" baseline="0" dirty="0" smtClean="0"/>
              <a:t> and </a:t>
            </a:r>
            <a:r>
              <a:rPr lang="it-IT" baseline="0" dirty="0" err="1" smtClean="0"/>
              <a:t>improved</a:t>
            </a:r>
            <a:r>
              <a:rPr lang="it-IT" baseline="0" dirty="0" smtClean="0"/>
              <a:t> the </a:t>
            </a:r>
            <a:r>
              <a:rPr lang="it-IT" baseline="0" dirty="0" err="1" smtClean="0"/>
              <a:t>prosodic</a:t>
            </a:r>
            <a:r>
              <a:rPr lang="it-IT" baseline="0" dirty="0" smtClean="0"/>
              <a:t> control of the </a:t>
            </a:r>
            <a:r>
              <a:rPr lang="it-IT" baseline="0" dirty="0" err="1" smtClean="0"/>
              <a:t>interpreted</a:t>
            </a:r>
            <a:r>
              <a:rPr lang="it-IT" baseline="0" dirty="0" smtClean="0"/>
              <a:t> </a:t>
            </a:r>
            <a:r>
              <a:rPr lang="it-IT" baseline="0" dirty="0" err="1" smtClean="0"/>
              <a:t>discourse</a:t>
            </a:r>
            <a:r>
              <a:rPr lang="it-IT" baseline="0" dirty="0" smtClean="0"/>
              <a:t> </a:t>
            </a:r>
            <a:r>
              <a:rPr lang="it-IT" baseline="0" dirty="0" err="1" smtClean="0"/>
              <a:t>produced</a:t>
            </a:r>
            <a:r>
              <a:rPr lang="it-IT" baseline="0" dirty="0" smtClean="0"/>
              <a:t>.</a:t>
            </a:r>
          </a:p>
          <a:p>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24</a:t>
            </a:fld>
            <a:endParaRPr lang="it-IT"/>
          </a:p>
        </p:txBody>
      </p:sp>
    </p:spTree>
    <p:extLst>
      <p:ext uri="{BB962C8B-B14F-4D97-AF65-F5344CB8AC3E}">
        <p14:creationId xmlns:p14="http://schemas.microsoft.com/office/powerpoint/2010/main" val="148115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25</a:t>
            </a:fld>
            <a:endParaRPr lang="it-IT"/>
          </a:p>
        </p:txBody>
      </p:sp>
    </p:spTree>
    <p:extLst>
      <p:ext uri="{BB962C8B-B14F-4D97-AF65-F5344CB8AC3E}">
        <p14:creationId xmlns:p14="http://schemas.microsoft.com/office/powerpoint/2010/main" val="438158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26</a:t>
            </a:fld>
            <a:endParaRPr lang="it-IT"/>
          </a:p>
        </p:txBody>
      </p:sp>
    </p:spTree>
    <p:extLst>
      <p:ext uri="{BB962C8B-B14F-4D97-AF65-F5344CB8AC3E}">
        <p14:creationId xmlns:p14="http://schemas.microsoft.com/office/powerpoint/2010/main" val="3792473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smtClean="0"/>
              <a:t>One</a:t>
            </a:r>
            <a:r>
              <a:rPr lang="it-IT" dirty="0" smtClean="0"/>
              <a:t> </a:t>
            </a:r>
            <a:r>
              <a:rPr lang="it-IT" dirty="0" err="1" smtClean="0"/>
              <a:t>thing</a:t>
            </a:r>
            <a:r>
              <a:rPr lang="it-IT" dirty="0" smtClean="0"/>
              <a:t> that </a:t>
            </a:r>
            <a:r>
              <a:rPr lang="it-IT" dirty="0" err="1" smtClean="0"/>
              <a:t>pervades</a:t>
            </a:r>
            <a:r>
              <a:rPr lang="it-IT" dirty="0" smtClean="0"/>
              <a:t> </a:t>
            </a:r>
            <a:r>
              <a:rPr lang="it-IT" dirty="0" err="1" smtClean="0"/>
              <a:t>these</a:t>
            </a:r>
            <a:r>
              <a:rPr lang="it-IT" dirty="0" smtClean="0"/>
              <a:t> </a:t>
            </a:r>
            <a:r>
              <a:rPr lang="it-IT" dirty="0" err="1" smtClean="0"/>
              <a:t>contribution</a:t>
            </a:r>
            <a:r>
              <a:rPr lang="it-IT" dirty="0" smtClean="0"/>
              <a:t> </a:t>
            </a:r>
            <a:r>
              <a:rPr lang="it-IT" dirty="0" err="1" smtClean="0"/>
              <a:t>is</a:t>
            </a:r>
            <a:r>
              <a:rPr lang="it-IT" dirty="0" smtClean="0"/>
              <a:t> a </a:t>
            </a:r>
            <a:r>
              <a:rPr lang="it-IT" dirty="0" err="1" smtClean="0"/>
              <a:t>sense</a:t>
            </a:r>
            <a:r>
              <a:rPr lang="it-IT" dirty="0" smtClean="0"/>
              <a:t> of </a:t>
            </a:r>
            <a:r>
              <a:rPr lang="it-IT" dirty="0" err="1" smtClean="0"/>
              <a:t>privilege</a:t>
            </a:r>
            <a:r>
              <a:rPr lang="it-IT" dirty="0" smtClean="0"/>
              <a:t>, just to </a:t>
            </a:r>
            <a:r>
              <a:rPr lang="it-IT" dirty="0" err="1" smtClean="0"/>
              <a:t>having</a:t>
            </a:r>
            <a:r>
              <a:rPr lang="it-IT" dirty="0" smtClean="0"/>
              <a:t> </a:t>
            </a:r>
            <a:r>
              <a:rPr lang="it-IT" dirty="0" err="1" smtClean="0"/>
              <a:t>been</a:t>
            </a:r>
            <a:r>
              <a:rPr lang="it-IT" dirty="0" smtClean="0"/>
              <a:t> part of the </a:t>
            </a:r>
            <a:r>
              <a:rPr lang="it-IT" dirty="0" err="1" smtClean="0"/>
              <a:t>the</a:t>
            </a:r>
            <a:r>
              <a:rPr lang="it-IT" dirty="0" smtClean="0"/>
              <a:t> PIXI «</a:t>
            </a:r>
            <a:r>
              <a:rPr lang="it-IT" dirty="0" err="1" smtClean="0"/>
              <a:t>thing</a:t>
            </a:r>
            <a:r>
              <a:rPr lang="it-IT" dirty="0" smtClean="0"/>
              <a:t>»:</a:t>
            </a:r>
            <a:r>
              <a:rPr lang="it-IT" baseline="0" dirty="0" smtClean="0"/>
              <a:t> as Gill Mansfield </a:t>
            </a:r>
            <a:r>
              <a:rPr lang="it-IT" baseline="0" dirty="0" err="1" smtClean="0"/>
              <a:t>puts</a:t>
            </a:r>
            <a:r>
              <a:rPr lang="it-IT" baseline="0" dirty="0" smtClean="0"/>
              <a: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smtClean="0"/>
              <a:t>There</a:t>
            </a:r>
            <a:r>
              <a:rPr lang="it-IT" dirty="0" smtClean="0"/>
              <a:t> are </a:t>
            </a:r>
            <a:r>
              <a:rPr lang="it-IT" dirty="0" err="1" smtClean="0"/>
              <a:t>several</a:t>
            </a:r>
            <a:r>
              <a:rPr lang="it-IT" dirty="0" smtClean="0"/>
              <a:t> </a:t>
            </a:r>
            <a:r>
              <a:rPr lang="it-IT" baseline="0" dirty="0" smtClean="0"/>
              <a:t>common </a:t>
            </a:r>
            <a:r>
              <a:rPr lang="it-IT" baseline="0" dirty="0" err="1" smtClean="0"/>
              <a:t>threads</a:t>
            </a:r>
            <a:r>
              <a:rPr lang="it-IT" baseline="0" dirty="0" smtClean="0"/>
              <a:t> in </a:t>
            </a:r>
            <a:r>
              <a:rPr lang="it-IT" baseline="0" dirty="0" err="1" smtClean="0"/>
              <a:t>these</a:t>
            </a:r>
            <a:r>
              <a:rPr lang="it-IT" baseline="0" dirty="0" smtClean="0"/>
              <a:t> </a:t>
            </a:r>
            <a:r>
              <a:rPr lang="it-IT" baseline="0" dirty="0" err="1" smtClean="0"/>
              <a:t>contributions</a:t>
            </a:r>
            <a:r>
              <a:rPr lang="it-IT" baseline="0" dirty="0" smtClean="0"/>
              <a:t>, </a:t>
            </a:r>
            <a:r>
              <a:rPr lang="it-IT" baseline="0" dirty="0" err="1" smtClean="0"/>
              <a:t>but</a:t>
            </a:r>
            <a:r>
              <a:rPr lang="it-IT" baseline="0" dirty="0" smtClean="0"/>
              <a:t> the </a:t>
            </a:r>
            <a:r>
              <a:rPr lang="it-IT" baseline="0" dirty="0" err="1" smtClean="0"/>
              <a:t>most</a:t>
            </a:r>
            <a:r>
              <a:rPr lang="it-IT" baseline="0" dirty="0" smtClean="0"/>
              <a:t> </a:t>
            </a:r>
            <a:r>
              <a:rPr lang="it-IT" baseline="0" dirty="0" err="1" smtClean="0"/>
              <a:t>salient</a:t>
            </a:r>
            <a:r>
              <a:rPr lang="it-IT" baseline="0" dirty="0" smtClean="0"/>
              <a:t> </a:t>
            </a:r>
            <a:r>
              <a:rPr lang="it-IT" baseline="0" dirty="0" err="1" smtClean="0"/>
              <a:t>one</a:t>
            </a:r>
            <a:r>
              <a:rPr lang="it-IT" baseline="0" dirty="0" smtClean="0"/>
              <a:t> </a:t>
            </a:r>
            <a:r>
              <a:rPr lang="it-IT" baseline="0" dirty="0" err="1" smtClean="0"/>
              <a:t>is</a:t>
            </a:r>
            <a:r>
              <a:rPr lang="it-IT" baseline="0" dirty="0" smtClean="0"/>
              <a:t> the </a:t>
            </a:r>
            <a:r>
              <a:rPr lang="it-IT" baseline="0" dirty="0" err="1" smtClean="0"/>
              <a:t>appreciation</a:t>
            </a:r>
            <a:r>
              <a:rPr lang="it-IT" baseline="0" dirty="0" smtClean="0"/>
              <a:t> for </a:t>
            </a:r>
            <a:r>
              <a:rPr lang="it-IT" baseline="0" dirty="0" err="1" smtClean="0"/>
              <a:t>how</a:t>
            </a:r>
            <a:r>
              <a:rPr lang="it-IT" baseline="0" dirty="0" smtClean="0"/>
              <a:t> </a:t>
            </a:r>
            <a:r>
              <a:rPr lang="it-IT" baseline="0" dirty="0" err="1" smtClean="0"/>
              <a:t>Guy</a:t>
            </a:r>
            <a:r>
              <a:rPr lang="it-IT" baseline="0" dirty="0" smtClean="0"/>
              <a:t>, as a </a:t>
            </a:r>
            <a:r>
              <a:rPr lang="it-IT" baseline="0" dirty="0" err="1" smtClean="0"/>
              <a:t>project</a:t>
            </a:r>
            <a:r>
              <a:rPr lang="it-IT" baseline="0" dirty="0" smtClean="0"/>
              <a:t> coordinator, made </a:t>
            </a:r>
            <a:r>
              <a:rPr lang="it-IT" baseline="0" dirty="0" err="1" smtClean="0"/>
              <a:t>space</a:t>
            </a:r>
            <a:r>
              <a:rPr lang="it-IT" baseline="0" dirty="0" smtClean="0"/>
              <a:t> for multiple </a:t>
            </a:r>
            <a:r>
              <a:rPr lang="it-IT" baseline="0" dirty="0" err="1" smtClean="0"/>
              <a:t>points</a:t>
            </a:r>
            <a:r>
              <a:rPr lang="it-IT" baseline="0" dirty="0" smtClean="0"/>
              <a:t> of </a:t>
            </a:r>
            <a:r>
              <a:rPr lang="it-IT" baseline="0" dirty="0" err="1" smtClean="0"/>
              <a:t>view</a:t>
            </a:r>
            <a:r>
              <a:rPr lang="it-IT" baseline="0" dirty="0" smtClean="0"/>
              <a:t> and interpretative </a:t>
            </a:r>
            <a:r>
              <a:rPr lang="it-IT" baseline="0" dirty="0" err="1" smtClean="0"/>
              <a:t>frameworks</a:t>
            </a:r>
            <a:r>
              <a:rPr lang="it-IT"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As Sue George </a:t>
            </a:r>
            <a:r>
              <a:rPr lang="it-IT" baseline="0" dirty="0" err="1" smtClean="0"/>
              <a:t>puts</a:t>
            </a:r>
            <a:r>
              <a:rPr lang="it-IT" baseline="0" dirty="0" smtClean="0"/>
              <a:t> it, «……..»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Gordon </a:t>
            </a:r>
            <a:r>
              <a:rPr lang="it-IT" baseline="0" dirty="0" err="1" smtClean="0"/>
              <a:t>Tucker</a:t>
            </a:r>
            <a:r>
              <a:rPr lang="it-IT" baseline="0" dirty="0" smtClean="0"/>
              <a:t> </a:t>
            </a:r>
            <a:r>
              <a:rPr lang="it-IT" baseline="0" dirty="0" err="1" smtClean="0"/>
              <a:t>also</a:t>
            </a:r>
            <a:r>
              <a:rPr lang="it-IT" baseline="0" dirty="0" smtClean="0"/>
              <a:t> </a:t>
            </a:r>
            <a:r>
              <a:rPr lang="it-IT" baseline="0" dirty="0" err="1" smtClean="0"/>
              <a:t>highlights</a:t>
            </a:r>
            <a:r>
              <a:rPr lang="it-IT" baseline="0" dirty="0" smtClean="0"/>
              <a:t> the </a:t>
            </a:r>
            <a:r>
              <a:rPr lang="it-IT" baseline="0" dirty="0" err="1" smtClean="0"/>
              <a:t>importance</a:t>
            </a:r>
            <a:r>
              <a:rPr lang="it-IT" baseline="0" dirty="0" smtClean="0"/>
              <a:t> of this </a:t>
            </a:r>
            <a:r>
              <a:rPr lang="it-IT" baseline="0" dirty="0" err="1" smtClean="0"/>
              <a:t>attitude</a:t>
            </a:r>
            <a:r>
              <a:rPr lang="it-IT" baseline="0" dirty="0" smtClean="0"/>
              <a:t> in </a:t>
            </a:r>
            <a:r>
              <a:rPr lang="it-IT" baseline="0" dirty="0" err="1" smtClean="0"/>
              <a:t>fostering</a:t>
            </a:r>
            <a:r>
              <a:rPr lang="it-IT" baseline="0" dirty="0" smtClean="0"/>
              <a:t> </a:t>
            </a:r>
            <a:r>
              <a:rPr lang="it-IT" baseline="0" dirty="0" err="1" smtClean="0"/>
              <a:t>discussion</a:t>
            </a:r>
            <a:r>
              <a:rPr lang="it-IT" baseline="0" dirty="0" smtClean="0"/>
              <a:t> and </a:t>
            </a:r>
            <a:r>
              <a:rPr lang="it-IT" baseline="0" dirty="0" err="1" smtClean="0"/>
              <a:t>exchange</a:t>
            </a:r>
            <a:r>
              <a:rPr lang="it-IT"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POSSIBLE ADDITIONAL COMMENT: NOT ENOUGH TIME – CUT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aseline="0" dirty="0" smtClean="0"/>
              <a:t>This </a:t>
            </a:r>
            <a:r>
              <a:rPr lang="it-IT" baseline="0" dirty="0" err="1" smtClean="0"/>
              <a:t>tolerance</a:t>
            </a:r>
            <a:r>
              <a:rPr lang="it-IT" baseline="0" dirty="0" smtClean="0"/>
              <a:t> for </a:t>
            </a:r>
            <a:r>
              <a:rPr lang="it-IT" baseline="0" dirty="0" err="1" smtClean="0"/>
              <a:t>other</a:t>
            </a:r>
            <a:r>
              <a:rPr lang="it-IT" baseline="0" dirty="0" smtClean="0"/>
              <a:t> </a:t>
            </a:r>
            <a:r>
              <a:rPr lang="it-IT" baseline="0" dirty="0" err="1" smtClean="0"/>
              <a:t>points</a:t>
            </a:r>
            <a:r>
              <a:rPr lang="it-IT" baseline="0" dirty="0" smtClean="0"/>
              <a:t> of </a:t>
            </a:r>
            <a:r>
              <a:rPr lang="it-IT" baseline="0" dirty="0" err="1" smtClean="0"/>
              <a:t>view</a:t>
            </a:r>
            <a:r>
              <a:rPr lang="it-IT" baseline="0" dirty="0" smtClean="0"/>
              <a:t> </a:t>
            </a:r>
            <a:r>
              <a:rPr lang="it-IT" baseline="0" dirty="0" err="1" smtClean="0"/>
              <a:t>was</a:t>
            </a:r>
            <a:r>
              <a:rPr lang="it-IT" baseline="0" dirty="0" smtClean="0"/>
              <a:t> </a:t>
            </a:r>
            <a:r>
              <a:rPr lang="it-IT" baseline="0" dirty="0" err="1" smtClean="0"/>
              <a:t>only</a:t>
            </a:r>
            <a:r>
              <a:rPr lang="it-IT" baseline="0" dirty="0" smtClean="0"/>
              <a:t> </a:t>
            </a:r>
            <a:r>
              <a:rPr lang="it-IT" baseline="0" dirty="0" err="1" smtClean="0"/>
              <a:t>one</a:t>
            </a:r>
            <a:r>
              <a:rPr lang="it-IT" baseline="0" dirty="0" smtClean="0"/>
              <a:t> of </a:t>
            </a:r>
            <a:r>
              <a:rPr lang="it-IT" baseline="0" dirty="0" err="1" smtClean="0"/>
              <a:t>several</a:t>
            </a:r>
            <a:r>
              <a:rPr lang="it-IT" baseline="0" dirty="0" smtClean="0"/>
              <a:t> </a:t>
            </a:r>
            <a:r>
              <a:rPr lang="it-IT" baseline="0" dirty="0" err="1" smtClean="0"/>
              <a:t>aspects</a:t>
            </a:r>
            <a:r>
              <a:rPr lang="it-IT" baseline="0" dirty="0" smtClean="0"/>
              <a:t> that made </a:t>
            </a:r>
            <a:r>
              <a:rPr lang="it-IT" baseline="0" dirty="0" err="1" smtClean="0"/>
              <a:t>Guy</a:t>
            </a:r>
            <a:r>
              <a:rPr lang="it-IT" baseline="0" dirty="0" smtClean="0"/>
              <a:t> </a:t>
            </a:r>
            <a:r>
              <a:rPr lang="it-IT" baseline="0" dirty="0" err="1" smtClean="0"/>
              <a:t>such</a:t>
            </a:r>
            <a:r>
              <a:rPr lang="it-IT" baseline="0" dirty="0" smtClean="0"/>
              <a:t> a special friend and </a:t>
            </a:r>
            <a:r>
              <a:rPr lang="it-IT" baseline="0" dirty="0" err="1" smtClean="0"/>
              <a:t>colleague</a:t>
            </a:r>
            <a:r>
              <a:rPr lang="it-IT" baseline="0" dirty="0" smtClean="0"/>
              <a:t>. </a:t>
            </a:r>
            <a:r>
              <a:rPr lang="it-IT" baseline="0" dirty="0" err="1" smtClean="0"/>
              <a:t>Another</a:t>
            </a:r>
            <a:r>
              <a:rPr lang="it-IT" baseline="0" dirty="0" smtClean="0"/>
              <a:t> </a:t>
            </a:r>
            <a:r>
              <a:rPr lang="it-IT" baseline="0" dirty="0" err="1" smtClean="0"/>
              <a:t>was</a:t>
            </a:r>
            <a:r>
              <a:rPr lang="it-IT" baseline="0" dirty="0" smtClean="0"/>
              <a:t> </a:t>
            </a:r>
            <a:r>
              <a:rPr lang="it-IT" baseline="0" dirty="0" err="1" smtClean="0"/>
              <a:t>how</a:t>
            </a:r>
            <a:r>
              <a:rPr lang="it-IT" baseline="0" dirty="0" smtClean="0"/>
              <a:t>, as Gordon </a:t>
            </a:r>
            <a:r>
              <a:rPr lang="it-IT" baseline="0" dirty="0" err="1" smtClean="0"/>
              <a:t>Tucker</a:t>
            </a:r>
            <a:r>
              <a:rPr lang="it-IT" baseline="0" dirty="0" smtClean="0"/>
              <a:t> </a:t>
            </a:r>
            <a:r>
              <a:rPr lang="it-IT" baseline="0" dirty="0" err="1" smtClean="0"/>
              <a:t>puts</a:t>
            </a:r>
            <a:r>
              <a:rPr lang="it-IT" baseline="0" dirty="0" smtClean="0"/>
              <a:t> it,  </a:t>
            </a:r>
            <a:r>
              <a:rPr lang="it-IT" baseline="0" dirty="0" err="1" smtClean="0"/>
              <a:t>beneath</a:t>
            </a:r>
            <a:r>
              <a:rPr lang="it-IT" baseline="0" dirty="0" smtClean="0"/>
              <a:t> an «</a:t>
            </a:r>
            <a:r>
              <a:rPr lang="it-IT" baseline="0" dirty="0" err="1" smtClean="0"/>
              <a:t>august</a:t>
            </a:r>
            <a:r>
              <a:rPr lang="it-IT" baseline="0" dirty="0" smtClean="0"/>
              <a:t> and austere» </a:t>
            </a:r>
            <a:r>
              <a:rPr lang="it-IT" baseline="0" dirty="0" err="1" smtClean="0"/>
              <a:t>exterior</a:t>
            </a:r>
            <a:r>
              <a:rPr lang="it-IT" baseline="0" dirty="0" smtClean="0"/>
              <a:t> </a:t>
            </a:r>
            <a:r>
              <a:rPr lang="it-IT" baseline="0" dirty="0" err="1" smtClean="0"/>
              <a:t>there</a:t>
            </a:r>
            <a:r>
              <a:rPr lang="it-IT" baseline="0" dirty="0" smtClean="0"/>
              <a:t> </a:t>
            </a:r>
            <a:r>
              <a:rPr lang="it-IT" baseline="0" dirty="0" err="1" smtClean="0"/>
              <a:t>was</a:t>
            </a:r>
            <a:r>
              <a:rPr lang="it-IT" baseline="0" dirty="0" smtClean="0"/>
              <a:t> a </a:t>
            </a:r>
            <a:r>
              <a:rPr lang="it-IT" baseline="0" dirty="0" err="1" smtClean="0"/>
              <a:t>wholehearted</a:t>
            </a:r>
            <a:r>
              <a:rPr lang="it-IT" baseline="0" dirty="0" smtClean="0"/>
              <a:t> </a:t>
            </a:r>
            <a:r>
              <a:rPr lang="it-IT" baseline="0" dirty="0" err="1" smtClean="0"/>
              <a:t>belief</a:t>
            </a:r>
            <a:r>
              <a:rPr lang="it-IT" baseline="0" dirty="0" smtClean="0"/>
              <a:t> in </a:t>
            </a:r>
            <a:r>
              <a:rPr lang="it-IT" baseline="0" dirty="0" err="1" smtClean="0"/>
              <a:t>research</a:t>
            </a:r>
            <a:r>
              <a:rPr lang="it-IT" baseline="0" dirty="0" smtClean="0"/>
              <a:t> as «</a:t>
            </a:r>
            <a:r>
              <a:rPr lang="it-IT" baseline="0" dirty="0" err="1" smtClean="0"/>
              <a:t>interaction</a:t>
            </a:r>
            <a:r>
              <a:rPr lang="it-IT" baseline="0" dirty="0" smtClean="0"/>
              <a:t> </a:t>
            </a:r>
            <a:r>
              <a:rPr lang="it-IT" baseline="0" dirty="0" err="1" smtClean="0"/>
              <a:t>among</a:t>
            </a:r>
            <a:r>
              <a:rPr lang="it-IT" baseline="0" dirty="0" smtClean="0"/>
              <a:t> </a:t>
            </a:r>
            <a:r>
              <a:rPr lang="it-IT" baseline="0" dirty="0" err="1" smtClean="0"/>
              <a:t>peers</a:t>
            </a:r>
            <a:r>
              <a:rPr lang="it-IT" baseline="0" dirty="0" smtClean="0"/>
              <a:t>» and </a:t>
            </a:r>
            <a:r>
              <a:rPr lang="it-IT" baseline="0" dirty="0" err="1" smtClean="0"/>
              <a:t>generosity</a:t>
            </a:r>
            <a:r>
              <a:rPr lang="it-IT" baseline="0" dirty="0" smtClean="0"/>
              <a:t> of </a:t>
            </a:r>
            <a:r>
              <a:rPr lang="it-IT" baseline="0" dirty="0" err="1" smtClean="0"/>
              <a:t>spirit</a:t>
            </a:r>
            <a:r>
              <a:rPr lang="it-IT"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Gordon </a:t>
            </a:r>
            <a:r>
              <a:rPr lang="it-IT" dirty="0" err="1" smtClean="0"/>
              <a:t>Tucker</a:t>
            </a:r>
            <a:r>
              <a:rPr lang="it-IT" baseline="0" dirty="0" smtClean="0"/>
              <a:t> : </a:t>
            </a:r>
            <a:r>
              <a:rPr lang="it-IT" i="0" dirty="0" err="1" smtClean="0"/>
              <a:t>encounter</a:t>
            </a:r>
            <a:r>
              <a:rPr lang="it-IT" i="0" baseline="0" dirty="0" smtClean="0"/>
              <a:t> in Bologna – «</a:t>
            </a:r>
            <a:r>
              <a:rPr lang="it-IT" i="0" baseline="0" dirty="0" err="1" smtClean="0"/>
              <a:t>what</a:t>
            </a:r>
            <a:r>
              <a:rPr lang="it-IT" i="0" baseline="0" dirty="0" smtClean="0"/>
              <a:t> </a:t>
            </a:r>
            <a:r>
              <a:rPr lang="it-IT" i="0" baseline="0" dirty="0" err="1" smtClean="0"/>
              <a:t>type</a:t>
            </a:r>
            <a:r>
              <a:rPr lang="it-IT" i="0" baseline="0" dirty="0" smtClean="0"/>
              <a:t> of </a:t>
            </a:r>
            <a:r>
              <a:rPr lang="it-IT" i="0" baseline="0" dirty="0" err="1" smtClean="0"/>
              <a:t>articles</a:t>
            </a:r>
            <a:r>
              <a:rPr lang="it-IT" i="0" baseline="0" dirty="0" smtClean="0"/>
              <a:t> do you take?» «</a:t>
            </a:r>
            <a:r>
              <a:rPr lang="it-IT" i="0" baseline="0" dirty="0" err="1" smtClean="0"/>
              <a:t>Good</a:t>
            </a:r>
            <a:r>
              <a:rPr lang="it-IT" i="0" baseline="0" dirty="0" smtClean="0"/>
              <a:t> </a:t>
            </a:r>
            <a:r>
              <a:rPr lang="it-IT" i="0" baseline="0" dirty="0" err="1" smtClean="0"/>
              <a:t>ones</a:t>
            </a:r>
            <a:r>
              <a:rPr lang="it-IT" i="0" baseline="0" dirty="0" smtClean="0"/>
              <a:t>»</a:t>
            </a:r>
            <a:endParaRPr lang="it-IT" dirty="0" smtClean="0"/>
          </a:p>
          <a:p>
            <a:endParaRPr lang="it-IT" dirty="0" smtClean="0"/>
          </a:p>
          <a:p>
            <a:r>
              <a:rPr lang="it-IT" dirty="0" err="1" smtClean="0"/>
              <a:t>Other</a:t>
            </a:r>
            <a:r>
              <a:rPr lang="it-IT" dirty="0" smtClean="0"/>
              <a:t> </a:t>
            </a:r>
            <a:r>
              <a:rPr lang="it-IT" dirty="0" err="1" smtClean="0"/>
              <a:t>potentially</a:t>
            </a:r>
            <a:r>
              <a:rPr lang="it-IT" dirty="0" smtClean="0"/>
              <a:t> </a:t>
            </a:r>
            <a:r>
              <a:rPr lang="it-IT" dirty="0" err="1" smtClean="0"/>
              <a:t>useful</a:t>
            </a:r>
            <a:r>
              <a:rPr lang="it-IT" dirty="0" smtClean="0"/>
              <a:t> </a:t>
            </a:r>
            <a:r>
              <a:rPr lang="it-IT" dirty="0" err="1" smtClean="0"/>
              <a:t>comments</a:t>
            </a:r>
            <a:r>
              <a:rPr lang="it-IT" baseline="0" dirty="0" smtClean="0"/>
              <a:t> from PIXI </a:t>
            </a:r>
            <a:r>
              <a:rPr lang="it-IT" baseline="0" dirty="0" err="1" smtClean="0"/>
              <a:t>members</a:t>
            </a:r>
            <a:r>
              <a:rPr lang="it-IT" baseline="0" dirty="0" smtClean="0"/>
              <a:t>:</a:t>
            </a:r>
          </a:p>
          <a:p>
            <a:endParaRPr lang="it-IT" dirty="0" smtClean="0"/>
          </a:p>
          <a:p>
            <a:r>
              <a:rPr lang="it-IT" dirty="0" smtClean="0"/>
              <a:t>Susan George:  «I </a:t>
            </a:r>
            <a:r>
              <a:rPr lang="en-GB" sz="1200" b="0" i="0" u="none" strike="noStrike" kern="1200" baseline="0" dirty="0" smtClean="0">
                <a:solidFill>
                  <a:schemeClr val="tx1"/>
                </a:solidFill>
                <a:latin typeface="+mn-lt"/>
                <a:ea typeface="+mn-ea"/>
                <a:cs typeface="+mn-cs"/>
              </a:rPr>
              <a:t>shall never forget the […]far-sighted determination and generosity of Guy in caring for texts” (p. 413 – ref to helping in preparing her book for publication)</a:t>
            </a:r>
          </a:p>
          <a:p>
            <a:endParaRPr lang="it-IT" dirty="0" smtClean="0"/>
          </a:p>
          <a:p>
            <a:r>
              <a:rPr lang="en-GB" sz="1200" b="0" i="0" u="none" strike="noStrike" kern="1200" baseline="0" dirty="0" smtClean="0">
                <a:solidFill>
                  <a:schemeClr val="tx1"/>
                </a:solidFill>
                <a:latin typeface="+mn-lt"/>
                <a:ea typeface="+mn-ea"/>
                <a:cs typeface="+mn-cs"/>
              </a:rPr>
              <a:t>Gordon Tucker : Guy’s decision  - an “immense act of generosity” - to send the two of us to present the results of the PIXI project at the 1986 TESOL Annual Convention in Anaheim, California, in Gordon’s words “for me, my very first, exciting transatlantic trip to the USA and to a massive international conference, and for Laurie (and me) the opportunity to stay with her parents in nearby Pasadena. Given that project funding constraints permitted a maximum of two colleagues to travel to California, this was truly an act of generosity and selflessness on Guy’s part, who, as principal investigator, would have been unquestionably entitled to travel himself.   (p. 417)</a:t>
            </a:r>
            <a:endParaRPr lang="en-GB"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27</a:t>
            </a:fld>
            <a:endParaRPr lang="it-IT"/>
          </a:p>
        </p:txBody>
      </p:sp>
    </p:spTree>
    <p:extLst>
      <p:ext uri="{BB962C8B-B14F-4D97-AF65-F5344CB8AC3E}">
        <p14:creationId xmlns:p14="http://schemas.microsoft.com/office/powerpoint/2010/main" val="3969753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Joce</a:t>
            </a:r>
            <a:r>
              <a:rPr lang="it-IT" baseline="0" dirty="0" smtClean="0"/>
              <a:t> </a:t>
            </a:r>
            <a:r>
              <a:rPr lang="it-IT" baseline="0" dirty="0" err="1" smtClean="0"/>
              <a:t>Vincent’s</a:t>
            </a:r>
            <a:r>
              <a:rPr lang="it-IT" baseline="0" dirty="0" smtClean="0"/>
              <a:t> </a:t>
            </a:r>
            <a:r>
              <a:rPr lang="it-IT" baseline="0" dirty="0" err="1" smtClean="0"/>
              <a:t>comment</a:t>
            </a:r>
            <a:r>
              <a:rPr lang="it-IT" baseline="0" dirty="0" smtClean="0"/>
              <a:t>, </a:t>
            </a:r>
            <a:r>
              <a:rPr lang="it-IT" baseline="0" dirty="0" err="1" smtClean="0"/>
              <a:t>which</a:t>
            </a:r>
            <a:r>
              <a:rPr lang="it-IT" baseline="0" dirty="0" smtClean="0"/>
              <a:t> – </a:t>
            </a:r>
            <a:r>
              <a:rPr lang="it-IT" baseline="0" dirty="0" err="1" smtClean="0"/>
              <a:t>apart</a:t>
            </a:r>
            <a:r>
              <a:rPr lang="it-IT" baseline="0" dirty="0" smtClean="0"/>
              <a:t> from the </a:t>
            </a:r>
            <a:r>
              <a:rPr lang="it-IT" baseline="0" dirty="0" err="1" smtClean="0"/>
              <a:t>bibliographical</a:t>
            </a:r>
            <a:r>
              <a:rPr lang="it-IT" baseline="0" dirty="0" smtClean="0"/>
              <a:t> </a:t>
            </a:r>
            <a:r>
              <a:rPr lang="it-IT" baseline="0" dirty="0" err="1" smtClean="0"/>
              <a:t>repertoire</a:t>
            </a:r>
            <a:r>
              <a:rPr lang="it-IT" baseline="0" dirty="0" smtClean="0"/>
              <a:t> </a:t>
            </a:r>
            <a:r>
              <a:rPr lang="it-IT" baseline="0" dirty="0" err="1" smtClean="0"/>
              <a:t>concludes</a:t>
            </a:r>
            <a:r>
              <a:rPr lang="it-IT" baseline="0" dirty="0" smtClean="0"/>
              <a:t> the volume, </a:t>
            </a:r>
            <a:r>
              <a:rPr lang="it-IT" baseline="0" dirty="0" err="1" smtClean="0"/>
              <a:t>sums</a:t>
            </a:r>
            <a:r>
              <a:rPr lang="it-IT" baseline="0" dirty="0" smtClean="0"/>
              <a:t> up the PIXI </a:t>
            </a:r>
            <a:r>
              <a:rPr lang="it-IT" baseline="0" dirty="0" err="1" smtClean="0"/>
              <a:t>experience</a:t>
            </a:r>
            <a:r>
              <a:rPr lang="it-IT" baseline="0" dirty="0" smtClean="0"/>
              <a:t> in the </a:t>
            </a:r>
            <a:r>
              <a:rPr lang="it-IT" baseline="0" dirty="0" err="1" smtClean="0"/>
              <a:t>following</a:t>
            </a:r>
            <a:r>
              <a:rPr lang="it-IT" baseline="0" dirty="0" smtClean="0"/>
              <a:t> </a:t>
            </a:r>
            <a:r>
              <a:rPr lang="it-IT" baseline="0" dirty="0" err="1" smtClean="0"/>
              <a:t>terms</a:t>
            </a:r>
            <a:r>
              <a:rPr lang="it-IT" baseline="0" dirty="0" smtClean="0"/>
              <a:t>: «….»</a:t>
            </a:r>
          </a:p>
          <a:p>
            <a:endParaRPr lang="it-IT" baseline="0" dirty="0" smtClean="0"/>
          </a:p>
          <a:p>
            <a:r>
              <a:rPr lang="it-IT" baseline="0" dirty="0" smtClean="0"/>
              <a:t>In </a:t>
            </a:r>
            <a:r>
              <a:rPr lang="it-IT" baseline="0" dirty="0" err="1" smtClean="0"/>
              <a:t>closing</a:t>
            </a:r>
            <a:r>
              <a:rPr lang="it-IT" baseline="0" dirty="0" smtClean="0"/>
              <a:t>, </a:t>
            </a:r>
            <a:r>
              <a:rPr lang="it-IT" baseline="0" dirty="0" err="1" smtClean="0"/>
              <a:t>we</a:t>
            </a:r>
            <a:r>
              <a:rPr lang="it-IT" baseline="0" dirty="0" smtClean="0"/>
              <a:t> </a:t>
            </a:r>
            <a:r>
              <a:rPr lang="it-IT" baseline="0" dirty="0" err="1" smtClean="0"/>
              <a:t>would</a:t>
            </a:r>
            <a:r>
              <a:rPr lang="it-IT" baseline="0" dirty="0" smtClean="0"/>
              <a:t> </a:t>
            </a:r>
            <a:r>
              <a:rPr lang="it-IT" baseline="0" dirty="0" err="1" smtClean="0"/>
              <a:t>like</a:t>
            </a:r>
            <a:r>
              <a:rPr lang="it-IT" baseline="0" dirty="0" smtClean="0"/>
              <a:t> to share </a:t>
            </a:r>
            <a:r>
              <a:rPr lang="it-IT" baseline="0" dirty="0" err="1" smtClean="0"/>
              <a:t>her</a:t>
            </a:r>
            <a:r>
              <a:rPr lang="it-IT" baseline="0" dirty="0" smtClean="0"/>
              <a:t> «</a:t>
            </a:r>
            <a:r>
              <a:rPr lang="it-IT" baseline="0" dirty="0" err="1" smtClean="0"/>
              <a:t>envoi</a:t>
            </a:r>
            <a:r>
              <a:rPr lang="it-IT" baseline="0" dirty="0" smtClean="0"/>
              <a:t>», </a:t>
            </a:r>
            <a:r>
              <a:rPr lang="it-IT" baseline="0" dirty="0" err="1" smtClean="0"/>
              <a:t>addressed</a:t>
            </a:r>
            <a:r>
              <a:rPr lang="it-IT" baseline="0" dirty="0" smtClean="0"/>
              <a:t> to «</a:t>
            </a:r>
            <a:r>
              <a:rPr lang="it-IT" baseline="0" dirty="0" err="1" smtClean="0"/>
              <a:t>young</a:t>
            </a:r>
            <a:r>
              <a:rPr lang="it-IT" baseline="0" dirty="0" smtClean="0"/>
              <a:t> </a:t>
            </a:r>
            <a:r>
              <a:rPr lang="it-IT" baseline="0" dirty="0" err="1" smtClean="0"/>
              <a:t>language</a:t>
            </a:r>
            <a:r>
              <a:rPr lang="it-IT" baseline="0" dirty="0" smtClean="0"/>
              <a:t> and </a:t>
            </a:r>
            <a:r>
              <a:rPr lang="it-IT" baseline="0" dirty="0" err="1" smtClean="0"/>
              <a:t>comunication</a:t>
            </a:r>
            <a:r>
              <a:rPr lang="it-IT" baseline="0" dirty="0" smtClean="0"/>
              <a:t> </a:t>
            </a:r>
            <a:r>
              <a:rPr lang="it-IT" baseline="0" dirty="0" err="1" smtClean="0"/>
              <a:t>researchers</a:t>
            </a:r>
            <a:r>
              <a:rPr lang="it-IT" baseline="0" dirty="0" smtClean="0"/>
              <a:t>»:   «….»</a:t>
            </a:r>
          </a:p>
          <a:p>
            <a:endParaRPr lang="it-IT" baseline="0" dirty="0" smtClean="0"/>
          </a:p>
          <a:p>
            <a:r>
              <a:rPr lang="it-IT" baseline="0" dirty="0" err="1" smtClean="0"/>
              <a:t>May</a:t>
            </a:r>
            <a:r>
              <a:rPr lang="it-IT" baseline="0" dirty="0" smtClean="0"/>
              <a:t> the </a:t>
            </a:r>
            <a:r>
              <a:rPr lang="it-IT" baseline="0" dirty="0" err="1" smtClean="0"/>
              <a:t>legacy</a:t>
            </a:r>
            <a:r>
              <a:rPr lang="it-IT" baseline="0" dirty="0" smtClean="0"/>
              <a:t> live on – and </a:t>
            </a:r>
            <a:r>
              <a:rPr lang="it-IT" baseline="0" dirty="0" err="1" smtClean="0"/>
              <a:t>thanks</a:t>
            </a:r>
            <a:r>
              <a:rPr lang="it-IT" baseline="0" dirty="0" smtClean="0"/>
              <a:t> for </a:t>
            </a:r>
            <a:r>
              <a:rPr lang="it-IT" baseline="0" dirty="0" err="1" smtClean="0"/>
              <a:t>helping</a:t>
            </a:r>
            <a:r>
              <a:rPr lang="it-IT" baseline="0" dirty="0" smtClean="0"/>
              <a:t> the TAIL </a:t>
            </a:r>
            <a:r>
              <a:rPr lang="it-IT" baseline="0" dirty="0" err="1" smtClean="0"/>
              <a:t>grow</a:t>
            </a:r>
            <a:r>
              <a:rPr lang="it-IT" baseline="0" dirty="0" smtClean="0"/>
              <a:t>!</a:t>
            </a:r>
          </a:p>
        </p:txBody>
      </p:sp>
      <p:sp>
        <p:nvSpPr>
          <p:cNvPr id="4" name="Segnaposto numero diapositiva 3"/>
          <p:cNvSpPr>
            <a:spLocks noGrp="1"/>
          </p:cNvSpPr>
          <p:nvPr>
            <p:ph type="sldNum" sz="quarter" idx="10"/>
          </p:nvPr>
        </p:nvSpPr>
        <p:spPr/>
        <p:txBody>
          <a:bodyPr/>
          <a:lstStyle/>
          <a:p>
            <a:fld id="{075A3FC5-171F-4EF4-A71E-6E00FAC96179}" type="slidenum">
              <a:rPr lang="it-IT" smtClean="0"/>
              <a:pPr/>
              <a:t>28</a:t>
            </a:fld>
            <a:endParaRPr lang="it-IT"/>
          </a:p>
        </p:txBody>
      </p:sp>
    </p:spTree>
    <p:extLst>
      <p:ext uri="{BB962C8B-B14F-4D97-AF65-F5344CB8AC3E}">
        <p14:creationId xmlns:p14="http://schemas.microsoft.com/office/powerpoint/2010/main" val="131989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effectLst/>
                <a:latin typeface="+mn-lt"/>
                <a:ea typeface="+mn-ea"/>
                <a:cs typeface="+mn-cs"/>
              </a:rPr>
              <a:t>During that really fertile period, Guy involved Daniela </a:t>
            </a:r>
            <a:r>
              <a:rPr lang="en-GB" sz="1200" kern="1200" dirty="0" err="1" smtClean="0">
                <a:solidFill>
                  <a:schemeClr val="tx1"/>
                </a:solidFill>
                <a:effectLst/>
                <a:latin typeface="+mn-lt"/>
                <a:ea typeface="+mn-ea"/>
                <a:cs typeface="+mn-cs"/>
              </a:rPr>
              <a:t>Zorzi</a:t>
            </a:r>
            <a:r>
              <a:rPr lang="en-GB" sz="1200" kern="1200" dirty="0" smtClean="0">
                <a:solidFill>
                  <a:schemeClr val="tx1"/>
                </a:solidFill>
                <a:effectLst/>
                <a:latin typeface="+mn-lt"/>
                <a:ea typeface="+mn-ea"/>
                <a:cs typeface="+mn-cs"/>
              </a:rPr>
              <a:t> (mainly) and Anna </a:t>
            </a:r>
            <a:r>
              <a:rPr lang="en-GB" sz="1200" kern="1200" dirty="0" err="1" smtClean="0">
                <a:solidFill>
                  <a:schemeClr val="tx1"/>
                </a:solidFill>
                <a:effectLst/>
                <a:latin typeface="+mn-lt"/>
                <a:ea typeface="+mn-ea"/>
                <a:cs typeface="+mn-cs"/>
              </a:rPr>
              <a:t>Ciliberti</a:t>
            </a:r>
            <a:r>
              <a:rPr lang="en-GB" sz="1200" kern="1200" dirty="0" smtClean="0">
                <a:solidFill>
                  <a:schemeClr val="tx1"/>
                </a:solidFill>
                <a:effectLst/>
                <a:latin typeface="+mn-lt"/>
                <a:ea typeface="+mn-ea"/>
                <a:cs typeface="+mn-cs"/>
              </a:rPr>
              <a:t>, to put together students who were writing their theses (not necessarily PhD theses) on these topics so as to work and discuss together and with invited, more expert, senior colleagues.</a:t>
            </a:r>
          </a:p>
          <a:p>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That </a:t>
            </a:r>
            <a:r>
              <a:rPr lang="en-US" sz="1200" kern="1200" dirty="0" smtClean="0">
                <a:solidFill>
                  <a:schemeClr val="tx1"/>
                </a:solidFill>
                <a:effectLst/>
                <a:latin typeface="+mn-lt"/>
                <a:ea typeface="+mn-ea"/>
                <a:cs typeface="+mn-cs"/>
              </a:rPr>
              <a:t>gave rise to a shared practice or school of thought, a sort of informal "Academy“, in which many students learnt </a:t>
            </a:r>
            <a:r>
              <a:rPr lang="en-GB" sz="1200" kern="1200" dirty="0" smtClean="0">
                <a:solidFill>
                  <a:schemeClr val="tx1"/>
                </a:solidFill>
                <a:effectLst/>
                <a:latin typeface="+mn-lt"/>
                <a:ea typeface="+mn-ea"/>
                <a:cs typeface="+mn-cs"/>
              </a:rPr>
              <a:t>the meaning and significance of “doing research” in language</a:t>
            </a:r>
            <a:r>
              <a:rPr lang="en-GB" sz="1200" kern="1200" baseline="0" dirty="0" smtClean="0">
                <a:solidFill>
                  <a:schemeClr val="tx1"/>
                </a:solidFill>
                <a:effectLst/>
                <a:latin typeface="+mn-lt"/>
                <a:ea typeface="+mn-ea"/>
                <a:cs typeface="+mn-cs"/>
              </a:rPr>
              <a:t> and linguistics</a:t>
            </a:r>
            <a:r>
              <a:rPr lang="en-GB" sz="1200" kern="1200" dirty="0" smtClean="0">
                <a:solidFill>
                  <a:schemeClr val="tx1"/>
                </a:solidFill>
                <a:effectLst/>
                <a:latin typeface="+mn-lt"/>
                <a:ea typeface="+mn-ea"/>
                <a:cs typeface="+mn-cs"/>
              </a:rPr>
              <a:t> (applied linguistics) mutually enriching each other as well as their senior colleagues.</a:t>
            </a:r>
          </a:p>
          <a:p>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Many of those students have now become senior, many of those senior colleagues have reached top careers and eventually retired, many new, junior students have joined the group, with their projects, ideas and wisdom.</a:t>
            </a:r>
          </a:p>
          <a:p>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We, juniors and seniors, owe a lot to Guy, who started the process and to Daniela and Anna who supported him with their work and their students. So this book is an obvious way to say thank you to the three of them, Guy first of all.</a:t>
            </a:r>
          </a:p>
          <a:p>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Getting to it was not easy and we obviously arrived late. None of the three maestros we wanted to say “thank you” to, are here today. </a:t>
            </a:r>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4AC87DF7-033D-42F5-9339-BA30A21AFFD0}" type="slidenum">
              <a:rPr lang="it-IT" smtClean="0"/>
              <a:pPr/>
              <a:t>3</a:t>
            </a:fld>
            <a:endParaRPr lang="it-IT"/>
          </a:p>
        </p:txBody>
      </p:sp>
    </p:spTree>
    <p:extLst>
      <p:ext uri="{BB962C8B-B14F-4D97-AF65-F5344CB8AC3E}">
        <p14:creationId xmlns:p14="http://schemas.microsoft.com/office/powerpoint/2010/main" val="388128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100" dirty="0" smtClean="0"/>
              <a:t>But there is something that I have to say. The three of them, all, were strongly critical against those volumes that are known as Festschriften. Their looking down on Festschriften was probably the single point they totally agreed on. So, you see, how can you produce a Festschrift to celebrate someone who doesn’t like festschrift volumes? </a:t>
            </a:r>
          </a:p>
          <a:p>
            <a:endParaRPr lang="en-US" sz="1100" dirty="0" smtClean="0"/>
          </a:p>
          <a:p>
            <a:r>
              <a:rPr lang="en-US" sz="1100" dirty="0" smtClean="0"/>
              <a:t>So, for a long while </a:t>
            </a:r>
            <a:r>
              <a:rPr lang="en-US" sz="1100" baseline="0" dirty="0" smtClean="0"/>
              <a:t>we tried to understand what was wrong with festschrifts. What we figured out was that our three friends probably perceived such volumes as “not real thank-</a:t>
            </a:r>
            <a:r>
              <a:rPr lang="en-US" sz="1100" baseline="0" dirty="0" err="1" smtClean="0"/>
              <a:t>yous</a:t>
            </a:r>
            <a:r>
              <a:rPr lang="en-US" sz="1100" baseline="0" dirty="0" smtClean="0"/>
              <a:t>”, something that you have to do but do not want to really do or possibly a way to dismiss someone nicely.  </a:t>
            </a:r>
          </a:p>
          <a:p>
            <a:endParaRPr lang="en-US" sz="1100" baseline="0" dirty="0" smtClean="0"/>
          </a:p>
          <a:p>
            <a:r>
              <a:rPr lang="en-US" sz="1100" baseline="0" dirty="0" smtClean="0"/>
              <a:t>So we tried to make clear that ours was a real, warm, wholehearted, “longing-for-you-to-stay” tribute to their work with us and for us.</a:t>
            </a:r>
            <a:endParaRPr lang="en-US" sz="1100" dirty="0" smtClean="0"/>
          </a:p>
          <a:p>
            <a:endParaRPr lang="en-US" sz="1100" dirty="0" smtClean="0"/>
          </a:p>
          <a:p>
            <a:r>
              <a:rPr lang="en-US" sz="1100" dirty="0" smtClean="0"/>
              <a:t>I don’t know if we succeeded, but we tried to do this in four ways. </a:t>
            </a:r>
          </a:p>
          <a:p>
            <a:endParaRPr lang="en-US" sz="11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First, the book is in honour of three, rather than one scholar. Through this choice, we wanted to underline the value</a:t>
            </a:r>
            <a:r>
              <a:rPr lang="en-GB" sz="1100" kern="1200" baseline="0" dirty="0" smtClean="0">
                <a:solidFill>
                  <a:schemeClr val="tx1"/>
                </a:solidFill>
                <a:effectLst/>
                <a:latin typeface="+mn-lt"/>
                <a:ea typeface="+mn-ea"/>
                <a:cs typeface="+mn-cs"/>
              </a:rPr>
              <a:t> of “the group”, of working together as a team. That was the idea of Guy, when launching most of his projects, not only the PIXI, and it was the idea behind Anna, Daniela and Guy’s perspective on teaching and learning, an idea they applied in their own doing research. G</a:t>
            </a:r>
            <a:r>
              <a:rPr lang="en-GB" sz="1100" kern="1200" dirty="0" smtClean="0">
                <a:solidFill>
                  <a:schemeClr val="tx1"/>
                </a:solidFill>
                <a:effectLst/>
                <a:latin typeface="+mn-lt"/>
                <a:ea typeface="+mn-ea"/>
                <a:cs typeface="+mn-cs"/>
              </a:rPr>
              <a:t>athering efforts, reasoning</a:t>
            </a:r>
            <a:r>
              <a:rPr lang="en-GB" sz="1100" kern="1200" baseline="0" dirty="0" smtClean="0">
                <a:solidFill>
                  <a:schemeClr val="tx1"/>
                </a:solidFill>
                <a:effectLst/>
                <a:latin typeface="+mn-lt"/>
                <a:ea typeface="+mn-ea"/>
                <a:cs typeface="+mn-cs"/>
              </a:rPr>
              <a:t> together on problems</a:t>
            </a:r>
            <a:r>
              <a:rPr lang="en-GB" sz="1100" kern="1200" dirty="0" smtClean="0">
                <a:solidFill>
                  <a:schemeClr val="tx1"/>
                </a:solidFill>
                <a:effectLst/>
                <a:latin typeface="+mn-lt"/>
                <a:ea typeface="+mn-ea"/>
                <a:cs typeface="+mn-cs"/>
              </a:rPr>
              <a:t>, sharing preliminary papers</a:t>
            </a:r>
            <a:r>
              <a:rPr lang="en-GB" sz="1100" kern="1200" baseline="0" dirty="0" smtClean="0">
                <a:solidFill>
                  <a:schemeClr val="tx1"/>
                </a:solidFill>
                <a:effectLst/>
                <a:latin typeface="+mn-lt"/>
                <a:ea typeface="+mn-ea"/>
                <a:cs typeface="+mn-cs"/>
              </a:rPr>
              <a:t> and discussing them, tearing ideas apart through joint discussion and then find new ways of reconstructing them … this is a method of work we have learnt from Anna, Daniela and Guy – a method that Anna, Daniela and Guy used in their own research activity and in their own teaching. So the book pays a tribute to this method.</a:t>
            </a:r>
            <a:endParaRPr lang="en-US" sz="1100" dirty="0" smtClean="0"/>
          </a:p>
          <a:p>
            <a:endParaRPr lang="it-IT" sz="1100" dirty="0"/>
          </a:p>
        </p:txBody>
      </p:sp>
      <p:sp>
        <p:nvSpPr>
          <p:cNvPr id="4" name="Segnaposto numero diapositiva 3"/>
          <p:cNvSpPr>
            <a:spLocks noGrp="1"/>
          </p:cNvSpPr>
          <p:nvPr>
            <p:ph type="sldNum" sz="quarter" idx="10"/>
          </p:nvPr>
        </p:nvSpPr>
        <p:spPr/>
        <p:txBody>
          <a:bodyPr/>
          <a:lstStyle/>
          <a:p>
            <a:fld id="{4AC87DF7-033D-42F5-9339-BA30A21AFFD0}" type="slidenum">
              <a:rPr lang="it-IT" smtClean="0"/>
              <a:pPr/>
              <a:t>4</a:t>
            </a:fld>
            <a:endParaRPr lang="it-IT"/>
          </a:p>
        </p:txBody>
      </p:sp>
    </p:spTree>
    <p:extLst>
      <p:ext uri="{BB962C8B-B14F-4D97-AF65-F5344CB8AC3E}">
        <p14:creationId xmlns:p14="http://schemas.microsoft.com/office/powerpoint/2010/main" val="297455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Second, it is a book of “lessons”, not papers. Well, the lessons, as you can read them, are in the</a:t>
            </a:r>
            <a:r>
              <a:rPr lang="en-US" baseline="0" dirty="0" smtClean="0"/>
              <a:t> </a:t>
            </a:r>
            <a:r>
              <a:rPr lang="en-US" dirty="0" smtClean="0"/>
              <a:t>form of papers, and they </a:t>
            </a:r>
            <a:r>
              <a:rPr lang="en-US" u="sng" dirty="0" smtClean="0"/>
              <a:t>are</a:t>
            </a:r>
            <a:r>
              <a:rPr lang="en-US" dirty="0" smtClean="0"/>
              <a:t> papers grounded in theory. But they also offer practical examples aimed to inspire teaching and learning activities. There are three motives guiding this choice.</a:t>
            </a:r>
          </a:p>
          <a:p>
            <a:endParaRPr lang="en-US" dirty="0" smtClean="0"/>
          </a:p>
          <a:p>
            <a:r>
              <a:rPr lang="en-US" dirty="0" smtClean="0"/>
              <a:t>The first is the obvious one. Anna, Daniela and Guy were applied linguists working in the area of teaching and learning.</a:t>
            </a:r>
            <a:r>
              <a:rPr lang="en-US" baseline="0" dirty="0" smtClean="0"/>
              <a:t> So lessons, or other types of classroom meetings were one of their fields of interest.</a:t>
            </a:r>
            <a:endParaRPr lang="en-US" dirty="0" smtClean="0"/>
          </a:p>
          <a:p>
            <a:endParaRPr lang="en-US" dirty="0" smtClean="0"/>
          </a:p>
          <a:p>
            <a:r>
              <a:rPr lang="en-US" dirty="0" smtClean="0"/>
              <a:t>The second is that we wanted a book that could be “used”, concretely, by others who, like us, have groups of learners to deal with for a large part of our lives. Not a souvenir. Doing something “useful” for others </a:t>
            </a:r>
            <a:r>
              <a:rPr lang="en-US" dirty="0" err="1" smtClean="0"/>
              <a:t>characterised</a:t>
            </a:r>
            <a:r>
              <a:rPr lang="en-US" dirty="0" smtClean="0"/>
              <a:t> Anna’s thought – she was a fighter against social inequalities, for instance. “Feeling useful” prompted Guy and Daniela’s generosity towards their students and colleagues. So a “useful” book was probably appropriate.</a:t>
            </a:r>
          </a:p>
          <a:p>
            <a:endParaRPr lang="en-US" dirty="0" smtClean="0"/>
          </a:p>
          <a:p>
            <a:r>
              <a:rPr lang="en-US" dirty="0" smtClean="0"/>
              <a:t>The third</a:t>
            </a:r>
            <a:r>
              <a:rPr lang="en-US" baseline="0" dirty="0" smtClean="0"/>
              <a:t> is that working on </a:t>
            </a:r>
            <a:r>
              <a:rPr lang="en-US" dirty="0" smtClean="0"/>
              <a:t>lessons gave us the possibility to </a:t>
            </a:r>
            <a:r>
              <a:rPr lang="en-US" baseline="0" dirty="0" smtClean="0"/>
              <a:t>address a principle that we have learned from Anna, Daniela and Guy. That is, language description and language pedagogy can go hand-in-hand of course, but they need separate sets of thoughts. Better language descriptions can improve language pedagogy but they have to be translated into improved language pedagogy. Descriptions of talk, for instance have renewed the idea of how meaning is constructed in language, including interpreting and rendering meaning when talk involves speakers of different languages in dialogue interpreting. Learning how to participate in talk in a foreign language, or learning how to interpret in conversations, however, is different. Describing what occurs is not enough. It requires opportunities to get engaged, interactively, in both observation (of how it works) and practice. “Reality (of data) does not travel with the text”, as Henry </a:t>
            </a:r>
            <a:r>
              <a:rPr lang="en-US" baseline="0" dirty="0" err="1" smtClean="0"/>
              <a:t>Widdowson</a:t>
            </a:r>
            <a:r>
              <a:rPr lang="en-US" baseline="0" dirty="0" smtClean="0"/>
              <a:t>, Guy’s PhD advisor and maestro, put it.</a:t>
            </a:r>
            <a:endParaRPr lang="en-US" dirty="0" smtClean="0"/>
          </a:p>
          <a:p>
            <a:endParaRPr lang="en-US" baseline="0" dirty="0" smtClean="0"/>
          </a:p>
          <a:p>
            <a:endParaRPr lang="en-US" baseline="0" dirty="0" smtClean="0"/>
          </a:p>
          <a:p>
            <a:endParaRPr lang="en-US" baseline="0" dirty="0" smtClean="0"/>
          </a:p>
          <a:p>
            <a:endParaRPr lang="it-IT" dirty="0"/>
          </a:p>
        </p:txBody>
      </p:sp>
      <p:sp>
        <p:nvSpPr>
          <p:cNvPr id="4" name="Segnaposto numero diapositiva 3"/>
          <p:cNvSpPr>
            <a:spLocks noGrp="1"/>
          </p:cNvSpPr>
          <p:nvPr>
            <p:ph type="sldNum" sz="quarter" idx="10"/>
          </p:nvPr>
        </p:nvSpPr>
        <p:spPr/>
        <p:txBody>
          <a:bodyPr/>
          <a:lstStyle/>
          <a:p>
            <a:fld id="{4AC87DF7-033D-42F5-9339-BA30A21AFFD0}" type="slidenum">
              <a:rPr lang="it-IT" smtClean="0"/>
              <a:pPr/>
              <a:t>5</a:t>
            </a:fld>
            <a:endParaRPr lang="it-IT"/>
          </a:p>
        </p:txBody>
      </p:sp>
    </p:spTree>
    <p:extLst>
      <p:ext uri="{BB962C8B-B14F-4D97-AF65-F5344CB8AC3E}">
        <p14:creationId xmlns:p14="http://schemas.microsoft.com/office/powerpoint/2010/main" val="297455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There are two more characteristics</a:t>
            </a:r>
            <a:r>
              <a:rPr lang="en-US" baseline="0" dirty="0" smtClean="0"/>
              <a:t> that make this volume a “special” tribute. One, the third in the list, is that</a:t>
            </a:r>
            <a:r>
              <a:rPr lang="en-US" dirty="0" smtClean="0"/>
              <a:t> the volume is published both as a special issue of the online journal </a:t>
            </a:r>
            <a:r>
              <a:rPr lang="en-US" dirty="0" err="1" smtClean="0"/>
              <a:t>inTRAlinea</a:t>
            </a:r>
            <a:r>
              <a:rPr lang="en-US" dirty="0" smtClean="0"/>
              <a:t> and as a volume in the series </a:t>
            </a:r>
            <a:r>
              <a:rPr lang="en-US" dirty="0" err="1" smtClean="0"/>
              <a:t>Studi</a:t>
            </a:r>
            <a:r>
              <a:rPr lang="en-US" dirty="0" smtClean="0"/>
              <a:t> </a:t>
            </a:r>
            <a:r>
              <a:rPr lang="en-US" dirty="0" err="1" smtClean="0"/>
              <a:t>AItLA</a:t>
            </a:r>
            <a:r>
              <a:rPr lang="en-US" dirty="0" smtClean="0"/>
              <a:t>. The </a:t>
            </a:r>
            <a:r>
              <a:rPr lang="en-US" dirty="0" err="1" smtClean="0"/>
              <a:t>inTRAlinea</a:t>
            </a:r>
            <a:r>
              <a:rPr lang="en-US" dirty="0" smtClean="0"/>
              <a:t> journal was born out of ideas of researchers here, at the DIT department in Forlì, where Daniela</a:t>
            </a:r>
            <a:r>
              <a:rPr lang="en-US" baseline="0" dirty="0" smtClean="0"/>
              <a:t> and Guy taught,</a:t>
            </a:r>
            <a:r>
              <a:rPr lang="en-US" dirty="0" smtClean="0"/>
              <a:t> and </a:t>
            </a:r>
            <a:r>
              <a:rPr lang="en-US" dirty="0" err="1" smtClean="0"/>
              <a:t>Studi</a:t>
            </a:r>
            <a:r>
              <a:rPr lang="en-US" dirty="0" smtClean="0"/>
              <a:t> </a:t>
            </a:r>
            <a:r>
              <a:rPr lang="en-US" dirty="0" err="1" smtClean="0"/>
              <a:t>AItLA</a:t>
            </a:r>
            <a:r>
              <a:rPr lang="en-US" dirty="0" smtClean="0"/>
              <a:t> is the series of the Italian Association of Applied Linguistics – Anna, Daniela and Guy were among the founders of the association, the </a:t>
            </a:r>
            <a:r>
              <a:rPr lang="en-US" dirty="0" err="1" smtClean="0"/>
              <a:t>AItLA</a:t>
            </a:r>
            <a:r>
              <a:rPr lang="en-US" dirty="0" smtClean="0"/>
              <a:t> association. It took a while to work out the details and get the joint publication accomplished, but it was finally done – we thank Chris Rundle and the </a:t>
            </a:r>
            <a:r>
              <a:rPr lang="en-US" dirty="0" err="1" smtClean="0"/>
              <a:t>AItLA</a:t>
            </a:r>
            <a:r>
              <a:rPr lang="en-US" dirty="0" smtClean="0"/>
              <a:t> board full-heartedly for their help with this achievement. </a:t>
            </a:r>
          </a:p>
          <a:p>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6</a:t>
            </a:fld>
            <a:endParaRPr lang="it-IT"/>
          </a:p>
        </p:txBody>
      </p:sp>
    </p:spTree>
    <p:extLst>
      <p:ext uri="{BB962C8B-B14F-4D97-AF65-F5344CB8AC3E}">
        <p14:creationId xmlns:p14="http://schemas.microsoft.com/office/powerpoint/2010/main" val="170270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Last and not least, TAIL is a book about Translation and Interpreting. None of the three maestros to whom the volume is dedicated was an expert in interpreting, translation or interpreting/translation research. </a:t>
            </a:r>
          </a:p>
          <a:p>
            <a:r>
              <a:rPr lang="en-US" dirty="0" smtClean="0"/>
              <a:t>Not strictly speaking.</a:t>
            </a:r>
          </a:p>
          <a:p>
            <a:r>
              <a:rPr lang="en-US" dirty="0" smtClean="0"/>
              <a:t>However, there is a lot of language learning involved in translation and interpreting (even professional translation and interpreting) and there is a lot of translation and interpreting involved in language learning, as Guy Cook makes clear in his book called </a:t>
            </a:r>
            <a:r>
              <a:rPr lang="en-US" i="1" dirty="0" smtClean="0"/>
              <a:t>Translation in Language Teaching</a:t>
            </a:r>
            <a:r>
              <a:rPr lang="en-US" dirty="0" smtClean="0"/>
              <a:t>. </a:t>
            </a:r>
            <a:endParaRPr lang="en-US" dirty="0"/>
          </a:p>
        </p:txBody>
      </p:sp>
      <p:sp>
        <p:nvSpPr>
          <p:cNvPr id="4" name="Segnaposto numero diapositiva 3"/>
          <p:cNvSpPr>
            <a:spLocks noGrp="1"/>
          </p:cNvSpPr>
          <p:nvPr>
            <p:ph type="sldNum" sz="quarter" idx="10"/>
          </p:nvPr>
        </p:nvSpPr>
        <p:spPr/>
        <p:txBody>
          <a:bodyPr/>
          <a:lstStyle/>
          <a:p>
            <a:fld id="{4AC87DF7-033D-42F5-9339-BA30A21AFFD0}" type="slidenum">
              <a:rPr lang="it-IT" smtClean="0"/>
              <a:pPr/>
              <a:t>7</a:t>
            </a:fld>
            <a:endParaRPr lang="it-IT"/>
          </a:p>
        </p:txBody>
      </p:sp>
    </p:spTree>
    <p:extLst>
      <p:ext uri="{BB962C8B-B14F-4D97-AF65-F5344CB8AC3E}">
        <p14:creationId xmlns:p14="http://schemas.microsoft.com/office/powerpoint/2010/main" val="297455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In this sense the volume is a TAIL, which is not just the acronym. It is possibly</a:t>
            </a:r>
            <a:r>
              <a:rPr lang="en-US" baseline="0" dirty="0" smtClean="0"/>
              <a:t> the coda of t</a:t>
            </a:r>
            <a:r>
              <a:rPr lang="en-US" dirty="0" smtClean="0"/>
              <a:t>he ‘X’ in PIXI, cross-cultural. It</a:t>
            </a:r>
            <a:r>
              <a:rPr lang="en-US" baseline="0" dirty="0" smtClean="0"/>
              <a:t> deals with a range of issues which are inspired to and by the work of Anna, Daniela and Guy, but </a:t>
            </a:r>
            <a:r>
              <a:rPr lang="en-US" dirty="0" smtClean="0"/>
              <a:t>then developed on their own, as spontaneous, original initiatives of the contributors to the book.</a:t>
            </a:r>
          </a:p>
          <a:p>
            <a:endParaRPr lang="en-US" dirty="0" smtClean="0"/>
          </a:p>
          <a:p>
            <a:r>
              <a:rPr lang="en-US" dirty="0" smtClean="0"/>
              <a:t>So by way of concluding this premise</a:t>
            </a:r>
            <a:r>
              <a:rPr lang="en-US" baseline="0" dirty="0" smtClean="0"/>
              <a:t> and then getting to the book contents, </a:t>
            </a:r>
            <a:r>
              <a:rPr lang="en-US" dirty="0" smtClean="0"/>
              <a:t>“Translation and Interpreting for Language Learners” is a book on Interpreting, Translation and (Foreign) Language learning and the relationships among the three areas. It is book of lessons, developed on the basis of our experience with our students. It is dedicated to Anna, Daniela and Guy because we learnt a lot from them. It is a book which, we hope, will inspire the readers’ teaching, in a learners’ perspective, in areas where a learner-</a:t>
            </a:r>
            <a:r>
              <a:rPr lang="en-US" dirty="0" err="1" smtClean="0"/>
              <a:t>centred</a:t>
            </a:r>
            <a:r>
              <a:rPr lang="en-US" dirty="0" smtClean="0"/>
              <a:t> perspective is rather new. We hope this is what makes this book a real tribute, a stimulus to carry on those hints and suggestions we received.</a:t>
            </a:r>
          </a:p>
          <a:p>
            <a:endParaRPr lang="it-IT" dirty="0"/>
          </a:p>
        </p:txBody>
      </p:sp>
      <p:sp>
        <p:nvSpPr>
          <p:cNvPr id="4" name="Segnaposto numero diapositiva 3"/>
          <p:cNvSpPr>
            <a:spLocks noGrp="1"/>
          </p:cNvSpPr>
          <p:nvPr>
            <p:ph type="sldNum" sz="quarter" idx="10"/>
          </p:nvPr>
        </p:nvSpPr>
        <p:spPr/>
        <p:txBody>
          <a:bodyPr/>
          <a:lstStyle/>
          <a:p>
            <a:fld id="{4AC87DF7-033D-42F5-9339-BA30A21AFFD0}" type="slidenum">
              <a:rPr lang="it-IT" smtClean="0"/>
              <a:pPr/>
              <a:t>8</a:t>
            </a:fld>
            <a:endParaRPr lang="it-IT"/>
          </a:p>
        </p:txBody>
      </p:sp>
    </p:spTree>
    <p:extLst>
      <p:ext uri="{BB962C8B-B14F-4D97-AF65-F5344CB8AC3E}">
        <p14:creationId xmlns:p14="http://schemas.microsoft.com/office/powerpoint/2010/main" val="356104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And </a:t>
            </a:r>
            <a:r>
              <a:rPr lang="it-IT" dirty="0" err="1" smtClean="0"/>
              <a:t>now</a:t>
            </a:r>
            <a:r>
              <a:rPr lang="it-IT" dirty="0" smtClean="0"/>
              <a:t> </a:t>
            </a:r>
            <a:r>
              <a:rPr lang="it-IT" dirty="0" err="1" smtClean="0"/>
              <a:t>we</a:t>
            </a:r>
            <a:r>
              <a:rPr lang="it-IT" dirty="0" smtClean="0"/>
              <a:t> </a:t>
            </a:r>
            <a:r>
              <a:rPr lang="it-IT" dirty="0" err="1" smtClean="0"/>
              <a:t>get</a:t>
            </a:r>
            <a:r>
              <a:rPr lang="it-IT" dirty="0" smtClean="0"/>
              <a:t> to the </a:t>
            </a:r>
            <a:r>
              <a:rPr lang="it-IT" dirty="0" err="1" smtClean="0"/>
              <a:t>contents</a:t>
            </a:r>
            <a:r>
              <a:rPr lang="it-IT" dirty="0" smtClean="0"/>
              <a:t>.</a:t>
            </a:r>
          </a:p>
          <a:p>
            <a:r>
              <a:rPr lang="it-IT" dirty="0" err="1" smtClean="0"/>
              <a:t>As</a:t>
            </a:r>
            <a:r>
              <a:rPr lang="it-IT" dirty="0" smtClean="0"/>
              <a:t> </a:t>
            </a:r>
            <a:r>
              <a:rPr lang="it-IT" dirty="0" err="1" smtClean="0"/>
              <a:t>you</a:t>
            </a:r>
            <a:r>
              <a:rPr lang="it-IT" baseline="0" dirty="0" smtClean="0"/>
              <a:t> can </a:t>
            </a:r>
            <a:r>
              <a:rPr lang="it-IT" baseline="0" dirty="0" err="1" smtClean="0"/>
              <a:t>see</a:t>
            </a:r>
            <a:r>
              <a:rPr lang="it-IT" baseline="0" dirty="0" smtClean="0"/>
              <a:t>, the volume </a:t>
            </a:r>
            <a:r>
              <a:rPr lang="it-IT" baseline="0" dirty="0" err="1" smtClean="0"/>
              <a:t>is</a:t>
            </a:r>
            <a:r>
              <a:rPr lang="it-IT" baseline="0" dirty="0" smtClean="0"/>
              <a:t> </a:t>
            </a:r>
            <a:r>
              <a:rPr lang="it-IT" baseline="0" dirty="0" err="1" smtClean="0"/>
              <a:t>divided</a:t>
            </a:r>
            <a:r>
              <a:rPr lang="it-IT" baseline="0" dirty="0" smtClean="0"/>
              <a:t> </a:t>
            </a:r>
            <a:r>
              <a:rPr lang="it-IT" baseline="0" dirty="0" err="1" smtClean="0"/>
              <a:t>into</a:t>
            </a:r>
            <a:r>
              <a:rPr lang="it-IT" baseline="0" dirty="0" smtClean="0"/>
              <a:t> 4 </a:t>
            </a:r>
            <a:r>
              <a:rPr lang="it-IT" baseline="0" dirty="0" err="1" smtClean="0"/>
              <a:t>parts</a:t>
            </a:r>
            <a:r>
              <a:rPr lang="it-IT" baseline="0" dirty="0" smtClean="0"/>
              <a:t>, </a:t>
            </a:r>
            <a:r>
              <a:rPr lang="it-IT" baseline="0" dirty="0" err="1" smtClean="0"/>
              <a:t>two</a:t>
            </a:r>
            <a:r>
              <a:rPr lang="it-IT" baseline="0" dirty="0" smtClean="0"/>
              <a:t> on </a:t>
            </a:r>
            <a:r>
              <a:rPr lang="it-IT" baseline="0" dirty="0" err="1" smtClean="0"/>
              <a:t>learning</a:t>
            </a:r>
            <a:r>
              <a:rPr lang="it-IT" baseline="0" dirty="0" smtClean="0"/>
              <a:t> </a:t>
            </a:r>
            <a:r>
              <a:rPr lang="it-IT" baseline="0" dirty="0" err="1" smtClean="0"/>
              <a:t>interpreting</a:t>
            </a:r>
            <a:r>
              <a:rPr lang="it-IT" baseline="0" dirty="0" smtClean="0"/>
              <a:t> (the first) and </a:t>
            </a:r>
            <a:r>
              <a:rPr lang="it-IT" baseline="0" dirty="0" err="1" smtClean="0"/>
              <a:t>translation</a:t>
            </a:r>
            <a:r>
              <a:rPr lang="it-IT" baseline="0" dirty="0" smtClean="0"/>
              <a:t> (the </a:t>
            </a:r>
            <a:r>
              <a:rPr lang="it-IT" baseline="0" dirty="0" err="1" smtClean="0"/>
              <a:t>second</a:t>
            </a:r>
            <a:r>
              <a:rPr lang="it-IT" baseline="0" dirty="0" smtClean="0"/>
              <a:t>). The </a:t>
            </a:r>
            <a:r>
              <a:rPr lang="it-IT" baseline="0" dirty="0" err="1" smtClean="0"/>
              <a:t>third</a:t>
            </a:r>
            <a:r>
              <a:rPr lang="it-IT" baseline="0" dirty="0" smtClean="0"/>
              <a:t> </a:t>
            </a:r>
            <a:r>
              <a:rPr lang="it-IT" baseline="0" dirty="0" err="1" smtClean="0"/>
              <a:t>is</a:t>
            </a:r>
            <a:r>
              <a:rPr lang="it-IT" baseline="0" dirty="0" smtClean="0"/>
              <a:t> on </a:t>
            </a:r>
            <a:r>
              <a:rPr lang="it-IT" baseline="0" dirty="0" err="1" smtClean="0"/>
              <a:t>language</a:t>
            </a:r>
            <a:r>
              <a:rPr lang="it-IT" baseline="0" dirty="0" smtClean="0"/>
              <a:t> </a:t>
            </a:r>
            <a:r>
              <a:rPr lang="it-IT" baseline="0" dirty="0" err="1" smtClean="0"/>
              <a:t>learning</a:t>
            </a:r>
            <a:r>
              <a:rPr lang="it-IT" baseline="0" dirty="0" smtClean="0"/>
              <a:t> </a:t>
            </a:r>
            <a:r>
              <a:rPr lang="it-IT" baseline="0" dirty="0" err="1" smtClean="0"/>
              <a:t>when</a:t>
            </a:r>
            <a:r>
              <a:rPr lang="it-IT" baseline="0" dirty="0" smtClean="0"/>
              <a:t> </a:t>
            </a:r>
            <a:r>
              <a:rPr lang="it-IT" baseline="0" dirty="0" err="1" smtClean="0"/>
              <a:t>students</a:t>
            </a:r>
            <a:r>
              <a:rPr lang="it-IT" baseline="0" dirty="0" smtClean="0"/>
              <a:t> of </a:t>
            </a:r>
            <a:r>
              <a:rPr lang="it-IT" baseline="0" dirty="0" err="1" smtClean="0"/>
              <a:t>interpreting</a:t>
            </a:r>
            <a:r>
              <a:rPr lang="it-IT" baseline="0" dirty="0" smtClean="0"/>
              <a:t> and </a:t>
            </a:r>
            <a:r>
              <a:rPr lang="it-IT" baseline="0" dirty="0" err="1" smtClean="0"/>
              <a:t>translation</a:t>
            </a:r>
            <a:r>
              <a:rPr lang="it-IT" baseline="0" dirty="0" smtClean="0"/>
              <a:t> are </a:t>
            </a:r>
            <a:r>
              <a:rPr lang="it-IT" baseline="0" dirty="0" err="1" smtClean="0"/>
              <a:t>involved</a:t>
            </a:r>
            <a:r>
              <a:rPr lang="it-IT" baseline="0" dirty="0" smtClean="0"/>
              <a:t>. The </a:t>
            </a:r>
            <a:r>
              <a:rPr lang="it-IT" baseline="0" dirty="0" err="1" smtClean="0"/>
              <a:t>fourth</a:t>
            </a:r>
            <a:r>
              <a:rPr lang="it-IT" baseline="0" dirty="0" smtClean="0"/>
              <a:t> </a:t>
            </a:r>
            <a:r>
              <a:rPr lang="it-IT" baseline="0" dirty="0" err="1" smtClean="0"/>
              <a:t>is</a:t>
            </a:r>
            <a:r>
              <a:rPr lang="it-IT" baseline="0" dirty="0" smtClean="0"/>
              <a:t> on </a:t>
            </a:r>
            <a:r>
              <a:rPr lang="it-IT" baseline="0" dirty="0" err="1" smtClean="0"/>
              <a:t>language</a:t>
            </a:r>
            <a:r>
              <a:rPr lang="it-IT" baseline="0" dirty="0" smtClean="0"/>
              <a:t> </a:t>
            </a:r>
            <a:r>
              <a:rPr lang="it-IT" baseline="0" dirty="0" err="1" smtClean="0"/>
              <a:t>learning</a:t>
            </a:r>
            <a:r>
              <a:rPr lang="it-IT" baseline="0" dirty="0" smtClean="0"/>
              <a:t> </a:t>
            </a:r>
            <a:r>
              <a:rPr lang="it-IT" baseline="0" dirty="0" err="1" smtClean="0"/>
              <a:t>as</a:t>
            </a:r>
            <a:r>
              <a:rPr lang="it-IT" baseline="0" dirty="0" smtClean="0"/>
              <a:t> a cross-cultural and </a:t>
            </a:r>
            <a:r>
              <a:rPr lang="it-IT" baseline="0" dirty="0" err="1" smtClean="0"/>
              <a:t>possibly</a:t>
            </a:r>
            <a:r>
              <a:rPr lang="it-IT" baseline="0" dirty="0" smtClean="0"/>
              <a:t> </a:t>
            </a:r>
            <a:r>
              <a:rPr lang="it-IT" baseline="0" dirty="0" err="1" smtClean="0"/>
              <a:t>intercultural</a:t>
            </a:r>
            <a:r>
              <a:rPr lang="it-IT" baseline="0" dirty="0" smtClean="0"/>
              <a:t> </a:t>
            </a:r>
            <a:r>
              <a:rPr lang="it-IT" baseline="0" dirty="0" err="1" smtClean="0"/>
              <a:t>experience</a:t>
            </a:r>
            <a:endParaRPr lang="it-IT" baseline="0" dirty="0" smtClean="0"/>
          </a:p>
          <a:p>
            <a:endParaRPr lang="it-IT" baseline="0" dirty="0" smtClean="0"/>
          </a:p>
          <a:p>
            <a:r>
              <a:rPr lang="it-IT" baseline="0" dirty="0" smtClean="0"/>
              <a:t>The post-scriptum </a:t>
            </a:r>
            <a:r>
              <a:rPr lang="it-IT" baseline="0" dirty="0" err="1" smtClean="0"/>
              <a:t>collects</a:t>
            </a:r>
            <a:r>
              <a:rPr lang="it-IT" baseline="0" dirty="0" smtClean="0"/>
              <a:t> 4 </a:t>
            </a:r>
            <a:r>
              <a:rPr lang="it-IT" baseline="0" dirty="0" err="1" smtClean="0"/>
              <a:t>contributions</a:t>
            </a:r>
            <a:r>
              <a:rPr lang="it-IT" baseline="0" dirty="0" smtClean="0"/>
              <a:t> by </a:t>
            </a:r>
            <a:r>
              <a:rPr lang="it-IT" baseline="0" dirty="0" err="1" smtClean="0"/>
              <a:t>former</a:t>
            </a:r>
            <a:r>
              <a:rPr lang="it-IT" baseline="0" dirty="0" smtClean="0"/>
              <a:t> PIXI </a:t>
            </a:r>
            <a:r>
              <a:rPr lang="it-IT" baseline="0" dirty="0" err="1" smtClean="0"/>
              <a:t>members</a:t>
            </a:r>
            <a:r>
              <a:rPr lang="it-IT" baseline="0" dirty="0" smtClean="0"/>
              <a:t> and the </a:t>
            </a:r>
            <a:r>
              <a:rPr lang="it-IT" baseline="0" dirty="0" err="1" smtClean="0"/>
              <a:t>section</a:t>
            </a:r>
            <a:r>
              <a:rPr lang="it-IT" baseline="0" dirty="0" smtClean="0"/>
              <a:t> as a </a:t>
            </a:r>
            <a:r>
              <a:rPr lang="it-IT" baseline="0" dirty="0" err="1" smtClean="0"/>
              <a:t>whole</a:t>
            </a:r>
            <a:r>
              <a:rPr lang="it-IT" baseline="0" dirty="0" smtClean="0"/>
              <a:t> </a:t>
            </a:r>
            <a:r>
              <a:rPr lang="it-IT" baseline="0" dirty="0" err="1" smtClean="0"/>
              <a:t>aims</a:t>
            </a:r>
            <a:r>
              <a:rPr lang="it-IT" baseline="0" dirty="0" smtClean="0"/>
              <a:t> to </a:t>
            </a:r>
            <a:r>
              <a:rPr lang="it-IT" baseline="0" dirty="0" err="1" smtClean="0"/>
              <a:t>give</a:t>
            </a:r>
            <a:r>
              <a:rPr lang="it-IT" baseline="0" dirty="0" smtClean="0"/>
              <a:t> a taste of </a:t>
            </a:r>
            <a:r>
              <a:rPr lang="it-IT" baseline="0" dirty="0" err="1" smtClean="0"/>
              <a:t>what</a:t>
            </a:r>
            <a:r>
              <a:rPr lang="it-IT" baseline="0" dirty="0" smtClean="0"/>
              <a:t> the PIXI </a:t>
            </a:r>
            <a:r>
              <a:rPr lang="it-IT" baseline="0" dirty="0" err="1" smtClean="0"/>
              <a:t>project</a:t>
            </a:r>
            <a:r>
              <a:rPr lang="it-IT" baseline="0" dirty="0" smtClean="0"/>
              <a:t> </a:t>
            </a:r>
            <a:r>
              <a:rPr lang="it-IT" baseline="0" dirty="0" err="1" smtClean="0"/>
              <a:t>was</a:t>
            </a:r>
            <a:r>
              <a:rPr lang="it-IT" baseline="0" dirty="0" smtClean="0"/>
              <a:t> as an </a:t>
            </a:r>
            <a:r>
              <a:rPr lang="it-IT" baseline="0" dirty="0" err="1" smtClean="0"/>
              <a:t>academic</a:t>
            </a:r>
            <a:r>
              <a:rPr lang="it-IT" baseline="0" dirty="0" smtClean="0"/>
              <a:t> and human </a:t>
            </a:r>
            <a:r>
              <a:rPr lang="it-IT" baseline="0" dirty="0" err="1" smtClean="0"/>
              <a:t>experience</a:t>
            </a:r>
            <a:r>
              <a:rPr lang="it-IT" baseline="0" dirty="0" smtClean="0"/>
              <a:t>.</a:t>
            </a:r>
          </a:p>
          <a:p>
            <a:endParaRPr lang="it-IT" baseline="0" dirty="0" smtClean="0"/>
          </a:p>
          <a:p>
            <a:r>
              <a:rPr lang="it-IT" baseline="0" dirty="0" smtClean="0"/>
              <a:t>A </a:t>
            </a:r>
            <a:r>
              <a:rPr lang="it-IT" baseline="0" dirty="0" err="1" smtClean="0"/>
              <a:t>bibliography</a:t>
            </a:r>
            <a:r>
              <a:rPr lang="it-IT" baseline="0" dirty="0" smtClean="0"/>
              <a:t> of Anna, Daniela and </a:t>
            </a:r>
            <a:r>
              <a:rPr lang="it-IT" baseline="0" dirty="0" err="1" smtClean="0"/>
              <a:t>Guy</a:t>
            </a:r>
            <a:r>
              <a:rPr lang="it-IT" baseline="0" dirty="0" smtClean="0"/>
              <a:t> </a:t>
            </a:r>
            <a:r>
              <a:rPr lang="it-IT" baseline="0" dirty="0" err="1" smtClean="0"/>
              <a:t>closes</a:t>
            </a:r>
            <a:r>
              <a:rPr lang="it-IT" baseline="0" dirty="0" smtClean="0"/>
              <a:t> the volume. </a:t>
            </a:r>
            <a:r>
              <a:rPr lang="it-IT" baseline="0" dirty="0" err="1" smtClean="0"/>
              <a:t>What</a:t>
            </a:r>
            <a:r>
              <a:rPr lang="it-IT" baseline="0" dirty="0" smtClean="0"/>
              <a:t> </a:t>
            </a:r>
            <a:r>
              <a:rPr lang="it-IT" baseline="0" dirty="0" err="1" smtClean="0"/>
              <a:t>we</a:t>
            </a:r>
            <a:r>
              <a:rPr lang="it-IT" baseline="0" dirty="0" smtClean="0"/>
              <a:t> </a:t>
            </a:r>
            <a:r>
              <a:rPr lang="it-IT" baseline="0" dirty="0" err="1" smtClean="0"/>
              <a:t>did</a:t>
            </a:r>
            <a:r>
              <a:rPr lang="it-IT" baseline="0" dirty="0" smtClean="0"/>
              <a:t> </a:t>
            </a:r>
            <a:r>
              <a:rPr lang="it-IT" baseline="0" dirty="0" err="1" smtClean="0"/>
              <a:t>here</a:t>
            </a:r>
            <a:r>
              <a:rPr lang="it-IT" baseline="0" dirty="0" smtClean="0"/>
              <a:t> </a:t>
            </a:r>
            <a:r>
              <a:rPr lang="it-IT" baseline="0" dirty="0" err="1" smtClean="0"/>
              <a:t>was</a:t>
            </a:r>
            <a:r>
              <a:rPr lang="it-IT" baseline="0" dirty="0" smtClean="0"/>
              <a:t> to </a:t>
            </a:r>
            <a:r>
              <a:rPr lang="it-IT" baseline="0" dirty="0" err="1" smtClean="0"/>
              <a:t>group</a:t>
            </a:r>
            <a:r>
              <a:rPr lang="it-IT" baseline="0" dirty="0" smtClean="0"/>
              <a:t> the </a:t>
            </a:r>
            <a:r>
              <a:rPr lang="it-IT" baseline="0" dirty="0" err="1" smtClean="0"/>
              <a:t>references</a:t>
            </a:r>
            <a:r>
              <a:rPr lang="it-IT" baseline="0" dirty="0" smtClean="0"/>
              <a:t> under </a:t>
            </a:r>
            <a:r>
              <a:rPr lang="it-IT" baseline="0" dirty="0" err="1" smtClean="0"/>
              <a:t>different</a:t>
            </a:r>
            <a:r>
              <a:rPr lang="it-IT" baseline="0" dirty="0" smtClean="0"/>
              <a:t> </a:t>
            </a:r>
            <a:r>
              <a:rPr lang="it-IT" baseline="0" dirty="0" err="1" smtClean="0"/>
              <a:t>headings</a:t>
            </a:r>
            <a:r>
              <a:rPr lang="it-IT" baseline="0" dirty="0" smtClean="0"/>
              <a:t> </a:t>
            </a:r>
            <a:r>
              <a:rPr lang="it-IT" baseline="0" dirty="0" err="1" smtClean="0"/>
              <a:t>relating</a:t>
            </a:r>
            <a:r>
              <a:rPr lang="it-IT" baseline="0" dirty="0" smtClean="0"/>
              <a:t> to the </a:t>
            </a:r>
            <a:r>
              <a:rPr lang="it-IT" baseline="0" dirty="0" err="1" smtClean="0"/>
              <a:t>topics</a:t>
            </a:r>
            <a:r>
              <a:rPr lang="it-IT" baseline="0" dirty="0" smtClean="0"/>
              <a:t> </a:t>
            </a:r>
            <a:r>
              <a:rPr lang="it-IT" baseline="0" dirty="0" err="1" smtClean="0"/>
              <a:t>dealt</a:t>
            </a:r>
            <a:r>
              <a:rPr lang="it-IT" baseline="0" dirty="0" smtClean="0"/>
              <a:t> with in the volume so </a:t>
            </a:r>
            <a:r>
              <a:rPr lang="it-IT" baseline="0" dirty="0" err="1" smtClean="0"/>
              <a:t>as</a:t>
            </a:r>
            <a:r>
              <a:rPr lang="it-IT" baseline="0" dirty="0" smtClean="0"/>
              <a:t> to </a:t>
            </a:r>
            <a:r>
              <a:rPr lang="it-IT" baseline="0" dirty="0" err="1" smtClean="0"/>
              <a:t>make</a:t>
            </a:r>
            <a:r>
              <a:rPr lang="it-IT" baseline="0" dirty="0" smtClean="0"/>
              <a:t> the </a:t>
            </a:r>
            <a:r>
              <a:rPr lang="it-IT" baseline="0" dirty="0" err="1" smtClean="0"/>
              <a:t>lines</a:t>
            </a:r>
            <a:r>
              <a:rPr lang="it-IT" baseline="0" dirty="0" smtClean="0"/>
              <a:t> </a:t>
            </a:r>
            <a:r>
              <a:rPr lang="it-IT" baseline="0" dirty="0" err="1" smtClean="0"/>
              <a:t>that</a:t>
            </a:r>
            <a:r>
              <a:rPr lang="it-IT" baseline="0" dirty="0" smtClean="0"/>
              <a:t> </a:t>
            </a:r>
            <a:r>
              <a:rPr lang="it-IT" baseline="0" dirty="0" err="1" smtClean="0"/>
              <a:t>connect</a:t>
            </a:r>
            <a:r>
              <a:rPr lang="it-IT" baseline="0" dirty="0" smtClean="0"/>
              <a:t> </a:t>
            </a:r>
            <a:r>
              <a:rPr lang="it-IT" baseline="0" dirty="0" err="1" smtClean="0"/>
              <a:t>their</a:t>
            </a:r>
            <a:r>
              <a:rPr lang="it-IT" baseline="0" dirty="0" smtClean="0"/>
              <a:t> and </a:t>
            </a:r>
            <a:r>
              <a:rPr lang="it-IT" baseline="0" dirty="0" err="1" smtClean="0"/>
              <a:t>our</a:t>
            </a:r>
            <a:r>
              <a:rPr lang="it-IT" baseline="0" dirty="0" smtClean="0"/>
              <a:t> work </a:t>
            </a:r>
            <a:r>
              <a:rPr lang="it-IT" baseline="0" dirty="0" err="1" smtClean="0"/>
              <a:t>clearer</a:t>
            </a:r>
            <a:r>
              <a:rPr lang="it-IT" baseline="0" dirty="0" smtClean="0"/>
              <a:t>.</a:t>
            </a:r>
          </a:p>
          <a:p>
            <a:endParaRPr lang="it-IT" baseline="0" dirty="0" smtClean="0"/>
          </a:p>
          <a:p>
            <a:r>
              <a:rPr lang="it-IT" baseline="0" dirty="0" smtClean="0"/>
              <a:t>I </a:t>
            </a:r>
            <a:r>
              <a:rPr lang="it-IT" baseline="0" dirty="0" err="1" smtClean="0"/>
              <a:t>will</a:t>
            </a:r>
            <a:r>
              <a:rPr lang="it-IT" baseline="0" dirty="0" smtClean="0"/>
              <a:t> introduce Part 1, </a:t>
            </a:r>
            <a:r>
              <a:rPr lang="it-IT" baseline="0" dirty="0" err="1" smtClean="0"/>
              <a:t>then</a:t>
            </a:r>
            <a:r>
              <a:rPr lang="it-IT" baseline="0" dirty="0" smtClean="0"/>
              <a:t> </a:t>
            </a:r>
            <a:r>
              <a:rPr lang="it-IT" baseline="0" dirty="0" err="1" smtClean="0"/>
              <a:t>leave</a:t>
            </a:r>
            <a:r>
              <a:rPr lang="it-IT" baseline="0" dirty="0" smtClean="0"/>
              <a:t> the </a:t>
            </a:r>
            <a:r>
              <a:rPr lang="it-IT" baseline="0" dirty="0" err="1" smtClean="0"/>
              <a:t>floor</a:t>
            </a:r>
            <a:r>
              <a:rPr lang="it-IT" baseline="0" dirty="0" smtClean="0"/>
              <a:t> to Federico and Laurie.</a:t>
            </a:r>
            <a:endParaRPr lang="it-IT" dirty="0"/>
          </a:p>
        </p:txBody>
      </p:sp>
      <p:sp>
        <p:nvSpPr>
          <p:cNvPr id="4" name="Segnaposto numero diapositiva 3"/>
          <p:cNvSpPr>
            <a:spLocks noGrp="1"/>
          </p:cNvSpPr>
          <p:nvPr>
            <p:ph type="sldNum" sz="quarter" idx="10"/>
          </p:nvPr>
        </p:nvSpPr>
        <p:spPr/>
        <p:txBody>
          <a:bodyPr/>
          <a:lstStyle/>
          <a:p>
            <a:fld id="{075A3FC5-171F-4EF4-A71E-6E00FAC96179}" type="slidenum">
              <a:rPr lang="it-IT" smtClean="0"/>
              <a:pPr/>
              <a:t>9</a:t>
            </a:fld>
            <a:endParaRPr lang="it-IT"/>
          </a:p>
        </p:txBody>
      </p:sp>
    </p:spTree>
    <p:extLst>
      <p:ext uri="{BB962C8B-B14F-4D97-AF65-F5344CB8AC3E}">
        <p14:creationId xmlns:p14="http://schemas.microsoft.com/office/powerpoint/2010/main" val="373472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smtClean="0"/>
              <a:t>Fare clic per modificare lo stile del titolo</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1857946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205363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53361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1218394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2376467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328699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196757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Date Placeholder 2"/>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333966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3528480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smtClean="0"/>
              <a:t>Fare clic per modificare lo stile del titolo</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2825570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9C120F78-9617-42AC-897D-3026D3BB4132}" type="datetimeFigureOut">
              <a:rPr lang="en-GB" smtClean="0"/>
              <a:pPr/>
              <a:t>11/04/2019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7F9E06-4D67-43D1-B925-B8C9AA06E572}" type="slidenum">
              <a:rPr lang="en-GB" smtClean="0"/>
              <a:pPr/>
              <a:t>‹N›</a:t>
            </a:fld>
            <a:endParaRPr lang="en-GB"/>
          </a:p>
        </p:txBody>
      </p:sp>
    </p:spTree>
    <p:extLst>
      <p:ext uri="{BB962C8B-B14F-4D97-AF65-F5344CB8AC3E}">
        <p14:creationId xmlns:p14="http://schemas.microsoft.com/office/powerpoint/2010/main" val="322694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20F78-9617-42AC-897D-3026D3BB4132}" type="datetimeFigureOut">
              <a:rPr lang="en-GB" smtClean="0"/>
              <a:pPr/>
              <a:t>11/04/2019</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F9E06-4D67-43D1-B925-B8C9AA06E572}" type="slidenum">
              <a:rPr lang="en-GB" smtClean="0"/>
              <a:pPr/>
              <a:t>‹N›</a:t>
            </a:fld>
            <a:endParaRPr lang="en-GB"/>
          </a:p>
        </p:txBody>
      </p:sp>
    </p:spTree>
    <p:extLst>
      <p:ext uri="{BB962C8B-B14F-4D97-AF65-F5344CB8AC3E}">
        <p14:creationId xmlns:p14="http://schemas.microsoft.com/office/powerpoint/2010/main" val="4215665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09007"/>
            <a:ext cx="7772400" cy="2006454"/>
          </a:xfrm>
        </p:spPr>
        <p:txBody>
          <a:bodyPr>
            <a:normAutofit fontScale="90000"/>
          </a:bodyPr>
          <a:lstStyle/>
          <a:p>
            <a:r>
              <a:rPr lang="it-IT" sz="16000" dirty="0" smtClean="0"/>
              <a:t>TAIL</a:t>
            </a:r>
            <a:endParaRPr lang="en-GB" sz="16000" dirty="0"/>
          </a:p>
        </p:txBody>
      </p:sp>
      <p:sp>
        <p:nvSpPr>
          <p:cNvPr id="3" name="Sottotitolo 2"/>
          <p:cNvSpPr>
            <a:spLocks noGrp="1"/>
          </p:cNvSpPr>
          <p:nvPr>
            <p:ph type="subTitle" idx="1"/>
          </p:nvPr>
        </p:nvSpPr>
        <p:spPr>
          <a:xfrm>
            <a:off x="1143000" y="2184110"/>
            <a:ext cx="6858000" cy="935300"/>
          </a:xfrm>
        </p:spPr>
        <p:txBody>
          <a:bodyPr>
            <a:normAutofit/>
          </a:bodyPr>
          <a:lstStyle/>
          <a:p>
            <a:r>
              <a:rPr lang="it-IT" sz="4800" dirty="0" smtClean="0"/>
              <a:t>A PEDAGOGICAL LEGACY</a:t>
            </a:r>
            <a:endParaRPr lang="en-GB" sz="4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1600" y="3295472"/>
            <a:ext cx="2260800" cy="3200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631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5982" y="0"/>
            <a:ext cx="7859367" cy="1182757"/>
          </a:xfrm>
        </p:spPr>
        <p:txBody>
          <a:bodyPr>
            <a:normAutofit/>
          </a:bodyPr>
          <a:lstStyle/>
          <a:p>
            <a:r>
              <a:rPr lang="it-IT" dirty="0"/>
              <a:t>Part </a:t>
            </a:r>
            <a:r>
              <a:rPr lang="it-IT" dirty="0" smtClean="0"/>
              <a:t>1: </a:t>
            </a:r>
            <a:r>
              <a:rPr lang="it-IT" dirty="0" err="1" smtClean="0"/>
              <a:t>Interpreting</a:t>
            </a:r>
            <a:r>
              <a:rPr lang="it-IT" dirty="0" smtClean="0"/>
              <a:t> </a:t>
            </a:r>
            <a:r>
              <a:rPr lang="it-IT" dirty="0"/>
              <a:t>and </a:t>
            </a:r>
            <a:r>
              <a:rPr lang="it-IT" dirty="0" err="1" smtClean="0"/>
              <a:t>mediating</a:t>
            </a:r>
            <a:endParaRPr lang="en-GB" dirty="0"/>
          </a:p>
        </p:txBody>
      </p:sp>
      <p:pic>
        <p:nvPicPr>
          <p:cNvPr id="4" name="Immagine 3"/>
          <p:cNvPicPr>
            <a:picLocks noChangeAspect="1"/>
          </p:cNvPicPr>
          <p:nvPr/>
        </p:nvPicPr>
        <p:blipFill>
          <a:blip r:embed="rId3" cstate="print"/>
          <a:stretch>
            <a:fillRect/>
          </a:stretch>
        </p:blipFill>
        <p:spPr>
          <a:xfrm>
            <a:off x="1350892" y="1064002"/>
            <a:ext cx="6469546" cy="5617786"/>
          </a:xfrm>
          <a:prstGeom prst="rect">
            <a:avLst/>
          </a:prstGeom>
        </p:spPr>
      </p:pic>
    </p:spTree>
    <p:extLst>
      <p:ext uri="{BB962C8B-B14F-4D97-AF65-F5344CB8AC3E}">
        <p14:creationId xmlns:p14="http://schemas.microsoft.com/office/powerpoint/2010/main" val="1152576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5982" y="586408"/>
            <a:ext cx="7859367" cy="924339"/>
          </a:xfrm>
        </p:spPr>
        <p:txBody>
          <a:bodyPr>
            <a:normAutofit fontScale="90000"/>
          </a:bodyPr>
          <a:lstStyle/>
          <a:p>
            <a:r>
              <a:rPr lang="it-IT" dirty="0"/>
              <a:t>Part </a:t>
            </a:r>
            <a:r>
              <a:rPr lang="it-IT" dirty="0" smtClean="0"/>
              <a:t>2: </a:t>
            </a:r>
            <a:r>
              <a:rPr lang="it-IT" dirty="0"/>
              <a:t>Corpora and </a:t>
            </a:r>
            <a:r>
              <a:rPr lang="it-IT" dirty="0" err="1"/>
              <a:t>other</a:t>
            </a:r>
            <a:r>
              <a:rPr lang="it-IT" dirty="0"/>
              <a:t> </a:t>
            </a:r>
            <a:r>
              <a:rPr lang="it-IT" dirty="0" err="1"/>
              <a:t>tools</a:t>
            </a:r>
            <a:r>
              <a:rPr lang="it-IT" dirty="0"/>
              <a:t> in </a:t>
            </a:r>
            <a:r>
              <a:rPr lang="it-IT" dirty="0" err="1"/>
              <a:t>translation</a:t>
            </a:r>
            <a:r>
              <a:rPr lang="it-IT" dirty="0"/>
              <a:t> </a:t>
            </a:r>
            <a:r>
              <a:rPr lang="it-IT" dirty="0" err="1" smtClean="0"/>
              <a:t>teaching</a:t>
            </a:r>
            <a:r>
              <a:rPr lang="it-IT" dirty="0" smtClean="0"/>
              <a:t> </a:t>
            </a:r>
            <a:r>
              <a:rPr lang="it-IT" dirty="0"/>
              <a:t>and </a:t>
            </a:r>
            <a:r>
              <a:rPr lang="it-IT" dirty="0" err="1"/>
              <a:t>learning</a:t>
            </a:r>
            <a:r>
              <a:rPr lang="it-IT" dirty="0"/>
              <a:t/>
            </a:r>
            <a:br>
              <a:rPr lang="it-IT" dirty="0"/>
            </a:br>
            <a:endParaRPr lang="en-GB" dirty="0"/>
          </a:p>
        </p:txBody>
      </p:sp>
      <p:pic>
        <p:nvPicPr>
          <p:cNvPr id="3" name="Immagine 2"/>
          <p:cNvPicPr>
            <a:picLocks noChangeAspect="1"/>
          </p:cNvPicPr>
          <p:nvPr/>
        </p:nvPicPr>
        <p:blipFill>
          <a:blip r:embed="rId3" cstate="print"/>
          <a:stretch>
            <a:fillRect/>
          </a:stretch>
        </p:blipFill>
        <p:spPr>
          <a:xfrm>
            <a:off x="1296435" y="1608898"/>
            <a:ext cx="6372225" cy="857250"/>
          </a:xfrm>
          <a:prstGeom prst="rect">
            <a:avLst/>
          </a:prstGeom>
        </p:spPr>
      </p:pic>
      <p:pic>
        <p:nvPicPr>
          <p:cNvPr id="4" name="Immagine 3"/>
          <p:cNvPicPr>
            <a:picLocks noChangeAspect="1"/>
          </p:cNvPicPr>
          <p:nvPr/>
        </p:nvPicPr>
        <p:blipFill>
          <a:blip r:embed="rId4" cstate="print"/>
          <a:stretch>
            <a:fillRect/>
          </a:stretch>
        </p:blipFill>
        <p:spPr>
          <a:xfrm>
            <a:off x="1210918" y="2466148"/>
            <a:ext cx="6324600" cy="4133850"/>
          </a:xfrm>
          <a:prstGeom prst="rect">
            <a:avLst/>
          </a:prstGeom>
        </p:spPr>
      </p:pic>
    </p:spTree>
    <p:extLst>
      <p:ext uri="{BB962C8B-B14F-4D97-AF65-F5344CB8AC3E}">
        <p14:creationId xmlns:p14="http://schemas.microsoft.com/office/powerpoint/2010/main" val="3952259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5982" y="934278"/>
            <a:ext cx="7859367" cy="248479"/>
          </a:xfrm>
        </p:spPr>
        <p:txBody>
          <a:bodyPr>
            <a:normAutofit fontScale="90000"/>
          </a:bodyPr>
          <a:lstStyle/>
          <a:p>
            <a:r>
              <a:rPr lang="it-IT" dirty="0"/>
              <a:t>Part </a:t>
            </a:r>
            <a:r>
              <a:rPr lang="it-IT" dirty="0" smtClean="0"/>
              <a:t>3: Learning </a:t>
            </a:r>
            <a:r>
              <a:rPr lang="it-IT" dirty="0"/>
              <a:t>the </a:t>
            </a:r>
            <a:r>
              <a:rPr lang="it-IT" dirty="0" err="1"/>
              <a:t>other’s</a:t>
            </a:r>
            <a:r>
              <a:rPr lang="it-IT" dirty="0"/>
              <a:t> </a:t>
            </a:r>
            <a:r>
              <a:rPr lang="it-IT" dirty="0" err="1"/>
              <a:t>language</a:t>
            </a:r>
            <a:r>
              <a:rPr lang="it-IT" dirty="0"/>
              <a:t> and </a:t>
            </a:r>
            <a:r>
              <a:rPr lang="it-IT" dirty="0" err="1"/>
              <a:t>our</a:t>
            </a:r>
            <a:r>
              <a:rPr lang="it-IT" dirty="0"/>
              <a:t> </a:t>
            </a:r>
            <a:r>
              <a:rPr lang="it-IT" dirty="0" err="1"/>
              <a:t>own</a:t>
            </a:r>
            <a:r>
              <a:rPr lang="it-IT" dirty="0"/>
              <a:t/>
            </a:r>
            <a:br>
              <a:rPr lang="it-IT" dirty="0"/>
            </a:br>
            <a:endParaRPr lang="en-GB" dirty="0"/>
          </a:p>
        </p:txBody>
      </p:sp>
      <p:pic>
        <p:nvPicPr>
          <p:cNvPr id="3" name="Immagine 2"/>
          <p:cNvPicPr>
            <a:picLocks noChangeAspect="1"/>
          </p:cNvPicPr>
          <p:nvPr/>
        </p:nvPicPr>
        <p:blipFill>
          <a:blip r:embed="rId3" cstate="print"/>
          <a:stretch>
            <a:fillRect/>
          </a:stretch>
        </p:blipFill>
        <p:spPr>
          <a:xfrm>
            <a:off x="1370977" y="1692343"/>
            <a:ext cx="6429375" cy="4010025"/>
          </a:xfrm>
          <a:prstGeom prst="rect">
            <a:avLst/>
          </a:prstGeom>
        </p:spPr>
      </p:pic>
    </p:spTree>
    <p:extLst>
      <p:ext uri="{BB962C8B-B14F-4D97-AF65-F5344CB8AC3E}">
        <p14:creationId xmlns:p14="http://schemas.microsoft.com/office/powerpoint/2010/main" val="3948311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5982" y="258416"/>
            <a:ext cx="7859367" cy="1043609"/>
          </a:xfrm>
        </p:spPr>
        <p:txBody>
          <a:bodyPr>
            <a:normAutofit fontScale="90000"/>
          </a:bodyPr>
          <a:lstStyle/>
          <a:p>
            <a:r>
              <a:rPr lang="it-IT" dirty="0"/>
              <a:t>Part </a:t>
            </a:r>
            <a:r>
              <a:rPr lang="it-IT" dirty="0" smtClean="0"/>
              <a:t>4: </a:t>
            </a:r>
            <a:r>
              <a:rPr lang="it-IT" dirty="0" err="1" smtClean="0"/>
              <a:t>Reflections</a:t>
            </a:r>
            <a:r>
              <a:rPr lang="it-IT" dirty="0" smtClean="0"/>
              <a:t> </a:t>
            </a:r>
            <a:r>
              <a:rPr lang="it-IT" dirty="0"/>
              <a:t>on (cross)</a:t>
            </a:r>
            <a:r>
              <a:rPr lang="it-IT" dirty="0" err="1"/>
              <a:t>language</a:t>
            </a:r>
            <a:r>
              <a:rPr lang="it-IT" dirty="0"/>
              <a:t> </a:t>
            </a:r>
            <a:r>
              <a:rPr lang="it-IT" dirty="0" err="1"/>
              <a:t>issues</a:t>
            </a:r>
            <a:endParaRPr lang="en-GB" dirty="0"/>
          </a:p>
        </p:txBody>
      </p:sp>
      <p:pic>
        <p:nvPicPr>
          <p:cNvPr id="3" name="Immagine 2"/>
          <p:cNvPicPr>
            <a:picLocks noChangeAspect="1"/>
          </p:cNvPicPr>
          <p:nvPr/>
        </p:nvPicPr>
        <p:blipFill>
          <a:blip r:embed="rId3" cstate="print"/>
          <a:stretch>
            <a:fillRect/>
          </a:stretch>
        </p:blipFill>
        <p:spPr>
          <a:xfrm>
            <a:off x="1722327" y="1804587"/>
            <a:ext cx="5419725" cy="2076450"/>
          </a:xfrm>
          <a:prstGeom prst="rect">
            <a:avLst/>
          </a:prstGeom>
        </p:spPr>
      </p:pic>
      <p:pic>
        <p:nvPicPr>
          <p:cNvPr id="4" name="Immagine 3"/>
          <p:cNvPicPr>
            <a:picLocks noChangeAspect="1"/>
          </p:cNvPicPr>
          <p:nvPr/>
        </p:nvPicPr>
        <p:blipFill>
          <a:blip r:embed="rId4" cstate="print"/>
          <a:stretch>
            <a:fillRect/>
          </a:stretch>
        </p:blipFill>
        <p:spPr>
          <a:xfrm>
            <a:off x="1722327" y="3497774"/>
            <a:ext cx="5276850" cy="1771650"/>
          </a:xfrm>
          <a:prstGeom prst="rect">
            <a:avLst/>
          </a:prstGeom>
        </p:spPr>
      </p:pic>
    </p:spTree>
    <p:extLst>
      <p:ext uri="{BB962C8B-B14F-4D97-AF65-F5344CB8AC3E}">
        <p14:creationId xmlns:p14="http://schemas.microsoft.com/office/powerpoint/2010/main" val="766713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20090" y="676022"/>
            <a:ext cx="7886700" cy="1325563"/>
          </a:xfrm>
        </p:spPr>
        <p:txBody>
          <a:bodyPr>
            <a:normAutofit fontScale="90000"/>
          </a:bodyPr>
          <a:lstStyle/>
          <a:p>
            <a:r>
              <a:rPr lang="it-IT" dirty="0" err="1" smtClean="0"/>
              <a:t>What</a:t>
            </a:r>
            <a:r>
              <a:rPr lang="it-IT" dirty="0" smtClean="0"/>
              <a:t> do the </a:t>
            </a:r>
            <a:r>
              <a:rPr lang="it-IT" dirty="0" err="1" smtClean="0"/>
              <a:t>contributors</a:t>
            </a:r>
            <a:r>
              <a:rPr lang="it-IT" dirty="0" smtClean="0"/>
              <a:t> </a:t>
            </a:r>
            <a:r>
              <a:rPr lang="it-IT" dirty="0" err="1" smtClean="0"/>
              <a:t>say</a:t>
            </a:r>
            <a:r>
              <a:rPr lang="it-IT" dirty="0" smtClean="0"/>
              <a:t> </a:t>
            </a:r>
            <a:r>
              <a:rPr lang="it-IT" dirty="0" err="1" smtClean="0"/>
              <a:t>about</a:t>
            </a:r>
            <a:r>
              <a:rPr lang="it-IT" dirty="0" smtClean="0"/>
              <a:t> </a:t>
            </a:r>
            <a:r>
              <a:rPr lang="it-IT" dirty="0" err="1" smtClean="0"/>
              <a:t>Guy</a:t>
            </a:r>
            <a:r>
              <a:rPr lang="it-IT" dirty="0" smtClean="0"/>
              <a:t> as a friend, </a:t>
            </a:r>
            <a:r>
              <a:rPr lang="it-IT" dirty="0" err="1" smtClean="0"/>
              <a:t>teacher</a:t>
            </a:r>
            <a:r>
              <a:rPr lang="it-IT" dirty="0" smtClean="0"/>
              <a:t>, educator? </a:t>
            </a:r>
            <a:endParaRPr lang="en-GB" dirty="0"/>
          </a:p>
        </p:txBody>
      </p:sp>
      <p:pic>
        <p:nvPicPr>
          <p:cNvPr id="4" name="Immagine 3"/>
          <p:cNvPicPr>
            <a:picLocks noChangeAspect="1"/>
          </p:cNvPicPr>
          <p:nvPr/>
        </p:nvPicPr>
        <p:blipFill>
          <a:blip r:embed="rId3" cstate="print"/>
          <a:stretch>
            <a:fillRect/>
          </a:stretch>
        </p:blipFill>
        <p:spPr>
          <a:xfrm>
            <a:off x="2342197" y="2598039"/>
            <a:ext cx="4276725" cy="2686050"/>
          </a:xfrm>
          <a:prstGeom prst="rect">
            <a:avLst/>
          </a:prstGeom>
        </p:spPr>
      </p:pic>
    </p:spTree>
    <p:extLst>
      <p:ext uri="{BB962C8B-B14F-4D97-AF65-F5344CB8AC3E}">
        <p14:creationId xmlns:p14="http://schemas.microsoft.com/office/powerpoint/2010/main" val="75821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cstate="print"/>
          <a:stretch>
            <a:fillRect/>
          </a:stretch>
        </p:blipFill>
        <p:spPr>
          <a:xfrm>
            <a:off x="682307" y="2877116"/>
            <a:ext cx="8123265" cy="1185041"/>
          </a:xfrm>
          <a:prstGeom prst="rect">
            <a:avLst/>
          </a:prstGeom>
        </p:spPr>
      </p:pic>
      <p:sp>
        <p:nvSpPr>
          <p:cNvPr id="5" name="CasellaDiTesto 4"/>
          <p:cNvSpPr txBox="1"/>
          <p:nvPr/>
        </p:nvSpPr>
        <p:spPr>
          <a:xfrm>
            <a:off x="6044848" y="4157462"/>
            <a:ext cx="2427890" cy="369332"/>
          </a:xfrm>
          <a:prstGeom prst="rect">
            <a:avLst/>
          </a:prstGeom>
          <a:noFill/>
        </p:spPr>
        <p:txBody>
          <a:bodyPr wrap="square" rtlCol="0">
            <a:spAutoFit/>
          </a:bodyPr>
          <a:lstStyle/>
          <a:p>
            <a:r>
              <a:rPr lang="it-IT" i="1" dirty="0" smtClean="0"/>
              <a:t>Alan </a:t>
            </a:r>
            <a:r>
              <a:rPr lang="it-IT" i="1" dirty="0" err="1" smtClean="0"/>
              <a:t>Partington</a:t>
            </a:r>
            <a:r>
              <a:rPr lang="it-IT" i="1" dirty="0" smtClean="0"/>
              <a:t>, p. 151</a:t>
            </a:r>
            <a:endParaRPr lang="en-GB" i="1" dirty="0"/>
          </a:p>
        </p:txBody>
      </p:sp>
      <p:sp>
        <p:nvSpPr>
          <p:cNvPr id="8" name="Rettangolo 7"/>
          <p:cNvSpPr/>
          <p:nvPr/>
        </p:nvSpPr>
        <p:spPr>
          <a:xfrm>
            <a:off x="789676" y="735097"/>
            <a:ext cx="7683062" cy="1677382"/>
          </a:xfrm>
          <a:prstGeom prst="rect">
            <a:avLst/>
          </a:prstGeom>
        </p:spPr>
        <p:txBody>
          <a:bodyPr wrap="square">
            <a:spAutoFit/>
          </a:bodyPr>
          <a:lstStyle/>
          <a:p>
            <a:r>
              <a:rPr lang="en-GB" sz="1700" dirty="0">
                <a:latin typeface="Times New Roman" panose="02020603050405020304" pitchFamily="18" charset="0"/>
                <a:cs typeface="Times New Roman" panose="02020603050405020304" pitchFamily="18" charset="0"/>
              </a:rPr>
              <a:t>Guy Aston, one of the scholars to whom this collection of essays is dedicated,</a:t>
            </a:r>
          </a:p>
          <a:p>
            <a:r>
              <a:rPr lang="en-GB" sz="1700" dirty="0">
                <a:latin typeface="Times New Roman" panose="02020603050405020304" pitchFamily="18" charset="0"/>
                <a:cs typeface="Times New Roman" panose="02020603050405020304" pitchFamily="18" charset="0"/>
              </a:rPr>
              <a:t>speaks Received Pronunciation too, the only trace of his regional origins being </a:t>
            </a:r>
            <a:r>
              <a:rPr lang="en-GB" sz="1700" dirty="0" smtClean="0">
                <a:latin typeface="Times New Roman" panose="02020603050405020304" pitchFamily="18" charset="0"/>
                <a:cs typeface="Times New Roman" panose="02020603050405020304" pitchFamily="18" charset="0"/>
              </a:rPr>
              <a:t>the /</a:t>
            </a:r>
            <a:r>
              <a:rPr lang="en-GB" sz="1700" dirty="0">
                <a:latin typeface="Times New Roman" panose="02020603050405020304" pitchFamily="18" charset="0"/>
                <a:cs typeface="Times New Roman" panose="02020603050405020304" pitchFamily="18" charset="0"/>
              </a:rPr>
              <a:t>u:/ he produces with such abandon in the first syllable of the word July. I am </a:t>
            </a:r>
            <a:r>
              <a:rPr lang="en-GB" sz="1700" dirty="0" smtClean="0">
                <a:latin typeface="Times New Roman" panose="02020603050405020304" pitchFamily="18" charset="0"/>
                <a:cs typeface="Times New Roman" panose="02020603050405020304" pitchFamily="18" charset="0"/>
              </a:rPr>
              <a:t>pleased to </a:t>
            </a:r>
            <a:r>
              <a:rPr lang="en-GB" sz="1700" dirty="0">
                <a:latin typeface="Times New Roman" panose="02020603050405020304" pitchFamily="18" charset="0"/>
                <a:cs typeface="Times New Roman" panose="02020603050405020304" pitchFamily="18" charset="0"/>
              </a:rPr>
              <a:t>report that this reckless conduct has only marginally affected our friendship, </a:t>
            </a:r>
            <a:r>
              <a:rPr lang="en-GB" sz="1700" dirty="0" smtClean="0">
                <a:latin typeface="Times New Roman" panose="02020603050405020304" pitchFamily="18" charset="0"/>
                <a:cs typeface="Times New Roman" panose="02020603050405020304" pitchFamily="18" charset="0"/>
              </a:rPr>
              <a:t>and only </a:t>
            </a:r>
            <a:r>
              <a:rPr lang="en-GB" sz="1700" dirty="0">
                <a:latin typeface="Times New Roman" panose="02020603050405020304" pitchFamily="18" charset="0"/>
                <a:cs typeface="Times New Roman" panose="02020603050405020304" pitchFamily="18" charset="0"/>
              </a:rPr>
              <a:t>in the summer</a:t>
            </a:r>
            <a:r>
              <a:rPr lang="en-GB" sz="1700" dirty="0" smtClean="0">
                <a:latin typeface="Times New Roman" panose="02020603050405020304" pitchFamily="18" charset="0"/>
                <a:cs typeface="Times New Roman" panose="02020603050405020304" pitchFamily="18" charset="0"/>
              </a:rPr>
              <a:t>.</a:t>
            </a:r>
          </a:p>
          <a:p>
            <a:pPr algn="r"/>
            <a:r>
              <a:rPr lang="it-IT" i="1" dirty="0" err="1" smtClean="0"/>
              <a:t>Dominic</a:t>
            </a:r>
            <a:r>
              <a:rPr lang="it-IT" i="1" dirty="0" smtClean="0"/>
              <a:t> Stewart</a:t>
            </a:r>
            <a:r>
              <a:rPr lang="it-IT" dirty="0" smtClean="0"/>
              <a:t>, p. 262</a:t>
            </a:r>
            <a:endParaRPr lang="en-GB" dirty="0"/>
          </a:p>
        </p:txBody>
      </p:sp>
      <p:pic>
        <p:nvPicPr>
          <p:cNvPr id="7" name="Immagine 6"/>
          <p:cNvPicPr>
            <a:picLocks noChangeAspect="1"/>
          </p:cNvPicPr>
          <p:nvPr/>
        </p:nvPicPr>
        <p:blipFill>
          <a:blip r:embed="rId4" cstate="print"/>
          <a:stretch>
            <a:fillRect/>
          </a:stretch>
        </p:blipFill>
        <p:spPr>
          <a:xfrm>
            <a:off x="3663758" y="4779918"/>
            <a:ext cx="3595035" cy="719007"/>
          </a:xfrm>
          <a:prstGeom prst="rect">
            <a:avLst/>
          </a:prstGeom>
        </p:spPr>
      </p:pic>
      <p:sp>
        <p:nvSpPr>
          <p:cNvPr id="9" name="CasellaDiTesto 8"/>
          <p:cNvSpPr txBox="1"/>
          <p:nvPr/>
        </p:nvSpPr>
        <p:spPr>
          <a:xfrm>
            <a:off x="6044848" y="5498925"/>
            <a:ext cx="2427890" cy="369332"/>
          </a:xfrm>
          <a:prstGeom prst="rect">
            <a:avLst/>
          </a:prstGeom>
          <a:noFill/>
        </p:spPr>
        <p:txBody>
          <a:bodyPr wrap="square" rtlCol="0">
            <a:spAutoFit/>
          </a:bodyPr>
          <a:lstStyle/>
          <a:p>
            <a:r>
              <a:rPr lang="it-IT" i="1" dirty="0" smtClean="0"/>
              <a:t>Gordon </a:t>
            </a:r>
            <a:r>
              <a:rPr lang="it-IT" i="1" dirty="0" err="1" smtClean="0"/>
              <a:t>Tucker</a:t>
            </a:r>
            <a:r>
              <a:rPr lang="it-IT" i="1" dirty="0" smtClean="0"/>
              <a:t>, p. 415</a:t>
            </a:r>
            <a:endParaRPr lang="en-GB" i="1" dirty="0"/>
          </a:p>
        </p:txBody>
      </p:sp>
    </p:spTree>
    <p:extLst>
      <p:ext uri="{BB962C8B-B14F-4D97-AF65-F5344CB8AC3E}">
        <p14:creationId xmlns:p14="http://schemas.microsoft.com/office/powerpoint/2010/main" val="36390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cstate="print"/>
          <a:stretch>
            <a:fillRect/>
          </a:stretch>
        </p:blipFill>
        <p:spPr>
          <a:xfrm>
            <a:off x="993299" y="714704"/>
            <a:ext cx="7025434" cy="4629364"/>
          </a:xfrm>
          <a:prstGeom prst="rect">
            <a:avLst/>
          </a:prstGeom>
        </p:spPr>
      </p:pic>
      <p:sp>
        <p:nvSpPr>
          <p:cNvPr id="4" name="CasellaDiTesto 3"/>
          <p:cNvSpPr txBox="1"/>
          <p:nvPr/>
        </p:nvSpPr>
        <p:spPr>
          <a:xfrm>
            <a:off x="1093076" y="5596316"/>
            <a:ext cx="8050925" cy="369332"/>
          </a:xfrm>
          <a:prstGeom prst="rect">
            <a:avLst/>
          </a:prstGeom>
          <a:noFill/>
        </p:spPr>
        <p:txBody>
          <a:bodyPr wrap="square" rtlCol="0">
            <a:spAutoFit/>
          </a:bodyPr>
          <a:lstStyle/>
          <a:p>
            <a:r>
              <a:rPr lang="it-IT" i="1" dirty="0" err="1" smtClean="0"/>
              <a:t>Natacha</a:t>
            </a:r>
            <a:r>
              <a:rPr lang="it-IT" i="1" dirty="0" smtClean="0"/>
              <a:t> </a:t>
            </a:r>
            <a:r>
              <a:rPr lang="it-IT" i="1" dirty="0" err="1" smtClean="0"/>
              <a:t>Niemants</a:t>
            </a:r>
            <a:r>
              <a:rPr lang="it-IT" i="1" dirty="0" smtClean="0"/>
              <a:t>, </a:t>
            </a:r>
            <a:r>
              <a:rPr lang="fr-FR" dirty="0" smtClean="0"/>
              <a:t>L’</a:t>
            </a:r>
            <a:r>
              <a:rPr lang="fr-FR" dirty="0" err="1" smtClean="0"/>
              <a:t>interpretation</a:t>
            </a:r>
            <a:r>
              <a:rPr lang="fr-FR" dirty="0" smtClean="0"/>
              <a:t> </a:t>
            </a:r>
            <a:r>
              <a:rPr lang="fr-FR" dirty="0"/>
              <a:t>des </a:t>
            </a:r>
            <a:r>
              <a:rPr lang="fr-FR" dirty="0" smtClean="0"/>
              <a:t>français parlés </a:t>
            </a:r>
            <a:r>
              <a:rPr lang="fr-FR" dirty="0"/>
              <a:t>en </a:t>
            </a:r>
            <a:r>
              <a:rPr lang="fr-FR" dirty="0" smtClean="0"/>
              <a:t>interaction, </a:t>
            </a:r>
            <a:r>
              <a:rPr lang="it-IT" i="1" dirty="0" smtClean="0"/>
              <a:t>p. 109 </a:t>
            </a:r>
            <a:endParaRPr lang="en-GB" i="1" dirty="0"/>
          </a:p>
        </p:txBody>
      </p:sp>
    </p:spTree>
    <p:extLst>
      <p:ext uri="{BB962C8B-B14F-4D97-AF65-F5344CB8AC3E}">
        <p14:creationId xmlns:p14="http://schemas.microsoft.com/office/powerpoint/2010/main" val="20192468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cstate="print"/>
          <a:stretch>
            <a:fillRect/>
          </a:stretch>
        </p:blipFill>
        <p:spPr>
          <a:xfrm>
            <a:off x="435029" y="1491569"/>
            <a:ext cx="8105775" cy="2914650"/>
          </a:xfrm>
          <a:prstGeom prst="rect">
            <a:avLst/>
          </a:prstGeom>
        </p:spPr>
      </p:pic>
      <p:sp>
        <p:nvSpPr>
          <p:cNvPr id="2" name="Rettangolo 1"/>
          <p:cNvSpPr/>
          <p:nvPr/>
        </p:nvSpPr>
        <p:spPr>
          <a:xfrm>
            <a:off x="809297" y="1491569"/>
            <a:ext cx="924910" cy="326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asellaDiTesto 2"/>
          <p:cNvSpPr txBox="1"/>
          <p:nvPr/>
        </p:nvSpPr>
        <p:spPr>
          <a:xfrm>
            <a:off x="1545021" y="4614041"/>
            <a:ext cx="7031420" cy="923330"/>
          </a:xfrm>
          <a:prstGeom prst="rect">
            <a:avLst/>
          </a:prstGeom>
          <a:noFill/>
        </p:spPr>
        <p:txBody>
          <a:bodyPr wrap="square" rtlCol="0">
            <a:spAutoFit/>
          </a:bodyPr>
          <a:lstStyle/>
          <a:p>
            <a:r>
              <a:rPr lang="it-IT" i="1" dirty="0" smtClean="0"/>
              <a:t>Luciana </a:t>
            </a:r>
            <a:r>
              <a:rPr lang="it-IT" i="1" dirty="0" err="1" smtClean="0"/>
              <a:t>Fellin</a:t>
            </a:r>
            <a:r>
              <a:rPr lang="it-IT" i="1" dirty="0" smtClean="0"/>
              <a:t>, </a:t>
            </a:r>
            <a:r>
              <a:rPr lang="en-GB" dirty="0" smtClean="0"/>
              <a:t>Observe</a:t>
            </a:r>
            <a:r>
              <a:rPr lang="en-GB" dirty="0"/>
              <a:t>, document, reflect, elaborate: language learning</a:t>
            </a:r>
          </a:p>
          <a:p>
            <a:r>
              <a:rPr lang="en-GB" dirty="0"/>
              <a:t>through ethnographic observation and collaborative </a:t>
            </a:r>
            <a:r>
              <a:rPr lang="en-GB" dirty="0" smtClean="0"/>
              <a:t>projects, p. 383 </a:t>
            </a:r>
            <a:r>
              <a:rPr lang="en-GB" dirty="0"/>
              <a:t> </a:t>
            </a:r>
          </a:p>
          <a:p>
            <a:endParaRPr lang="en-GB" dirty="0"/>
          </a:p>
        </p:txBody>
      </p:sp>
    </p:spTree>
    <p:extLst>
      <p:ext uri="{BB962C8B-B14F-4D97-AF65-F5344CB8AC3E}">
        <p14:creationId xmlns:p14="http://schemas.microsoft.com/office/powerpoint/2010/main" val="7964963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3" cstate="print"/>
          <a:stretch>
            <a:fillRect/>
          </a:stretch>
        </p:blipFill>
        <p:spPr>
          <a:xfrm>
            <a:off x="689084" y="1344502"/>
            <a:ext cx="8039100" cy="2676525"/>
          </a:xfrm>
          <a:prstGeom prst="rect">
            <a:avLst/>
          </a:prstGeom>
        </p:spPr>
      </p:pic>
      <p:sp>
        <p:nvSpPr>
          <p:cNvPr id="4" name="Rettangolo 3"/>
          <p:cNvSpPr/>
          <p:nvPr/>
        </p:nvSpPr>
        <p:spPr>
          <a:xfrm>
            <a:off x="2196662" y="4283558"/>
            <a:ext cx="6321317" cy="685059"/>
          </a:xfrm>
          <a:prstGeom prst="rect">
            <a:avLst/>
          </a:prstGeom>
        </p:spPr>
        <p:txBody>
          <a:bodyPr wrap="square">
            <a:spAutoFit/>
          </a:bodyPr>
          <a:lstStyle/>
          <a:p>
            <a:pPr>
              <a:lnSpc>
                <a:spcPct val="107000"/>
              </a:lnSpc>
            </a:pPr>
            <a:r>
              <a:rPr lang="en-GB" i="1" dirty="0" smtClean="0">
                <a:ea typeface="GaramondPremrPro"/>
                <a:cs typeface="Times New Roman" panose="02020603050405020304" pitchFamily="18" charset="0"/>
              </a:rPr>
              <a:t>Silvia </a:t>
            </a:r>
            <a:r>
              <a:rPr lang="en-GB" i="1" dirty="0" err="1" smtClean="0">
                <a:ea typeface="GaramondPremrPro"/>
                <a:cs typeface="Times New Roman" panose="02020603050405020304" pitchFamily="18" charset="0"/>
              </a:rPr>
              <a:t>Bernardini</a:t>
            </a:r>
            <a:r>
              <a:rPr lang="en-GB" i="1" dirty="0" smtClean="0">
                <a:ea typeface="GaramondPremrPro"/>
                <a:cs typeface="Times New Roman" panose="02020603050405020304" pitchFamily="18" charset="0"/>
              </a:rPr>
              <a:t> &amp; Andy </a:t>
            </a:r>
            <a:r>
              <a:rPr lang="en-GB" i="1" dirty="0" err="1" smtClean="0">
                <a:ea typeface="GaramondPremrPro"/>
                <a:cs typeface="Times New Roman" panose="02020603050405020304" pitchFamily="18" charset="0"/>
              </a:rPr>
              <a:t>Cresswell</a:t>
            </a:r>
            <a:r>
              <a:rPr lang="en-GB" dirty="0" smtClean="0">
                <a:ea typeface="GaramondPremrPro"/>
                <a:cs typeface="Times New Roman" panose="02020603050405020304" pitchFamily="18" charset="0"/>
              </a:rPr>
              <a:t>, A </a:t>
            </a:r>
            <a:r>
              <a:rPr lang="en-GB" dirty="0">
                <a:ea typeface="GaramondPremrPro"/>
                <a:cs typeface="Times New Roman" panose="02020603050405020304" pitchFamily="18" charset="0"/>
              </a:rPr>
              <a:t>corpus linguistics sandwich – learners chewing over reporting </a:t>
            </a:r>
            <a:r>
              <a:rPr lang="en-GB" dirty="0" smtClean="0">
                <a:ea typeface="GaramondPremrPro"/>
                <a:cs typeface="Times New Roman" panose="02020603050405020304" pitchFamily="18" charset="0"/>
              </a:rPr>
              <a:t>verbs </a:t>
            </a:r>
            <a:r>
              <a:rPr lang="en-GB" dirty="0" smtClean="0">
                <a:ea typeface="GaramondPremrPro"/>
              </a:rPr>
              <a:t>in </a:t>
            </a:r>
            <a:r>
              <a:rPr lang="en-GB" dirty="0">
                <a:ea typeface="GaramondPremrPro"/>
              </a:rPr>
              <a:t>academic </a:t>
            </a:r>
            <a:r>
              <a:rPr lang="en-GB" dirty="0" smtClean="0">
                <a:ea typeface="GaramondPremrPro"/>
              </a:rPr>
              <a:t>writing, p. 165. </a:t>
            </a:r>
            <a:endParaRPr lang="en-GB" dirty="0"/>
          </a:p>
        </p:txBody>
      </p:sp>
    </p:spTree>
    <p:extLst>
      <p:ext uri="{BB962C8B-B14F-4D97-AF65-F5344CB8AC3E}">
        <p14:creationId xmlns:p14="http://schemas.microsoft.com/office/powerpoint/2010/main" val="1359711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46938" y="767462"/>
            <a:ext cx="7635214" cy="1325563"/>
          </a:xfrm>
        </p:spPr>
        <p:txBody>
          <a:bodyPr>
            <a:normAutofit fontScale="90000"/>
          </a:bodyPr>
          <a:lstStyle/>
          <a:p>
            <a:r>
              <a:rPr lang="it-IT" dirty="0" err="1"/>
              <a:t>What</a:t>
            </a:r>
            <a:r>
              <a:rPr lang="it-IT" dirty="0"/>
              <a:t> do the «</a:t>
            </a:r>
            <a:r>
              <a:rPr lang="it-IT" dirty="0" err="1"/>
              <a:t>lessons</a:t>
            </a:r>
            <a:r>
              <a:rPr lang="it-IT" dirty="0"/>
              <a:t>» </a:t>
            </a:r>
            <a:r>
              <a:rPr lang="it-IT" dirty="0" err="1" smtClean="0"/>
              <a:t>shared</a:t>
            </a:r>
            <a:r>
              <a:rPr lang="it-IT" dirty="0" smtClean="0"/>
              <a:t> </a:t>
            </a:r>
            <a:r>
              <a:rPr lang="it-IT" dirty="0" err="1"/>
              <a:t>tell</a:t>
            </a:r>
            <a:r>
              <a:rPr lang="it-IT" dirty="0"/>
              <a:t> </a:t>
            </a:r>
            <a:r>
              <a:rPr lang="it-IT" dirty="0" err="1"/>
              <a:t>us</a:t>
            </a:r>
            <a:r>
              <a:rPr lang="it-IT" dirty="0"/>
              <a:t> </a:t>
            </a:r>
            <a:r>
              <a:rPr lang="it-IT" dirty="0" err="1"/>
              <a:t>about</a:t>
            </a:r>
            <a:r>
              <a:rPr lang="it-IT" dirty="0"/>
              <a:t> </a:t>
            </a:r>
            <a:r>
              <a:rPr lang="it-IT" dirty="0" err="1"/>
              <a:t>Guy’s</a:t>
            </a:r>
            <a:r>
              <a:rPr lang="it-IT" dirty="0"/>
              <a:t> </a:t>
            </a:r>
            <a:r>
              <a:rPr lang="it-IT" dirty="0" err="1"/>
              <a:t>legacy</a:t>
            </a:r>
            <a:r>
              <a:rPr lang="it-IT" dirty="0"/>
              <a:t> as a </a:t>
            </a:r>
            <a:r>
              <a:rPr lang="it-IT" dirty="0" err="1"/>
              <a:t>teacher</a:t>
            </a:r>
            <a:r>
              <a:rPr lang="it-IT" dirty="0"/>
              <a:t>/educator?</a:t>
            </a:r>
            <a:endParaRPr lang="en-GB" dirty="0"/>
          </a:p>
        </p:txBody>
      </p:sp>
      <p:pic>
        <p:nvPicPr>
          <p:cNvPr id="4" name="Immagine 3"/>
          <p:cNvPicPr>
            <a:picLocks noChangeAspect="1"/>
          </p:cNvPicPr>
          <p:nvPr/>
        </p:nvPicPr>
        <p:blipFill>
          <a:blip r:embed="rId3" cstate="print"/>
          <a:stretch>
            <a:fillRect/>
          </a:stretch>
        </p:blipFill>
        <p:spPr>
          <a:xfrm>
            <a:off x="1687639" y="2871406"/>
            <a:ext cx="5457825" cy="2962275"/>
          </a:xfrm>
          <a:prstGeom prst="rect">
            <a:avLst/>
          </a:prstGeom>
        </p:spPr>
      </p:pic>
    </p:spTree>
    <p:extLst>
      <p:ext uri="{BB962C8B-B14F-4D97-AF65-F5344CB8AC3E}">
        <p14:creationId xmlns:p14="http://schemas.microsoft.com/office/powerpoint/2010/main" val="3028580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645319"/>
            <a:ext cx="4038600" cy="538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645319"/>
            <a:ext cx="4038600" cy="538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e 4"/>
          <p:cNvSpPr/>
          <p:nvPr/>
        </p:nvSpPr>
        <p:spPr>
          <a:xfrm>
            <a:off x="5796136" y="4941168"/>
            <a:ext cx="1152128"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6510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347472" y="365126"/>
            <a:ext cx="8503920" cy="1325563"/>
          </a:xfrm>
        </p:spPr>
        <p:txBody>
          <a:bodyPr/>
          <a:lstStyle/>
          <a:p>
            <a:r>
              <a:rPr lang="it-IT" dirty="0" err="1" smtClean="0"/>
              <a:t>Thinking</a:t>
            </a:r>
            <a:r>
              <a:rPr lang="it-IT" dirty="0" smtClean="0"/>
              <a:t> </a:t>
            </a:r>
            <a:r>
              <a:rPr lang="it-IT" dirty="0" err="1" smtClean="0"/>
              <a:t>about</a:t>
            </a:r>
            <a:r>
              <a:rPr lang="it-IT" dirty="0" smtClean="0"/>
              <a:t> </a:t>
            </a:r>
            <a:r>
              <a:rPr lang="it-IT" dirty="0" err="1" smtClean="0"/>
              <a:t>university</a:t>
            </a:r>
            <a:r>
              <a:rPr lang="it-IT" dirty="0" smtClean="0"/>
              <a:t> </a:t>
            </a:r>
            <a:r>
              <a:rPr lang="it-IT" dirty="0" err="1" smtClean="0"/>
              <a:t>classrooms</a:t>
            </a:r>
            <a:endParaRPr lang="en-GB" dirty="0"/>
          </a:p>
        </p:txBody>
      </p:sp>
      <p:sp>
        <p:nvSpPr>
          <p:cNvPr id="5" name="Segnaposto contenuto 4"/>
          <p:cNvSpPr>
            <a:spLocks noGrp="1"/>
          </p:cNvSpPr>
          <p:nvPr>
            <p:ph idx="1"/>
          </p:nvPr>
        </p:nvSpPr>
        <p:spPr>
          <a:xfrm>
            <a:off x="347472" y="1910145"/>
            <a:ext cx="8293608" cy="4367825"/>
          </a:xfrm>
        </p:spPr>
        <p:txBody>
          <a:bodyPr>
            <a:normAutofit fontScale="77500" lnSpcReduction="20000"/>
          </a:bodyPr>
          <a:lstStyle/>
          <a:p>
            <a:pPr marL="0" indent="0" algn="ctr">
              <a:spcBef>
                <a:spcPts val="1800"/>
              </a:spcBef>
              <a:buNone/>
            </a:pPr>
            <a:r>
              <a:rPr lang="en-GB" sz="3400" dirty="0" smtClean="0"/>
              <a:t>High </a:t>
            </a:r>
            <a:r>
              <a:rPr lang="en-GB" sz="3400" dirty="0"/>
              <a:t>fee, private settings and low fee, state </a:t>
            </a:r>
            <a:r>
              <a:rPr lang="en-GB" sz="3400" dirty="0" smtClean="0"/>
              <a:t>settings</a:t>
            </a:r>
          </a:p>
          <a:p>
            <a:pPr marL="0" indent="0" algn="ctr">
              <a:spcBef>
                <a:spcPts val="1800"/>
              </a:spcBef>
              <a:buNone/>
            </a:pPr>
            <a:r>
              <a:rPr lang="en-GB" sz="3400" dirty="0" smtClean="0"/>
              <a:t>Mono-and </a:t>
            </a:r>
            <a:r>
              <a:rPr lang="en-GB" sz="3400" dirty="0"/>
              <a:t>multi-cultural </a:t>
            </a:r>
            <a:r>
              <a:rPr lang="en-GB" sz="3400" dirty="0" smtClean="0"/>
              <a:t>settings</a:t>
            </a:r>
          </a:p>
          <a:p>
            <a:pPr marL="0" indent="0" algn="ctr">
              <a:spcBef>
                <a:spcPts val="1800"/>
              </a:spcBef>
              <a:buNone/>
            </a:pPr>
            <a:r>
              <a:rPr lang="en-GB" sz="3400" dirty="0" smtClean="0"/>
              <a:t>‘Soft</a:t>
            </a:r>
            <a:r>
              <a:rPr lang="en-GB" sz="3400" dirty="0"/>
              <a:t>’ and ‘hard’ disciplines </a:t>
            </a:r>
            <a:endParaRPr lang="en-GB" sz="3400" dirty="0" smtClean="0"/>
          </a:p>
          <a:p>
            <a:pPr marL="0" indent="0" algn="ctr">
              <a:spcBef>
                <a:spcPts val="1800"/>
              </a:spcBef>
              <a:buNone/>
            </a:pPr>
            <a:endParaRPr lang="en-GB" sz="1300" dirty="0" smtClean="0"/>
          </a:p>
          <a:p>
            <a:pPr marL="0" indent="0" algn="ctr">
              <a:spcBef>
                <a:spcPts val="1800"/>
              </a:spcBef>
              <a:buNone/>
            </a:pPr>
            <a:r>
              <a:rPr lang="en-GB" sz="3400" dirty="0" err="1" smtClean="0"/>
              <a:t>Reductivist</a:t>
            </a:r>
            <a:r>
              <a:rPr lang="en-GB" sz="3400" dirty="0" smtClean="0"/>
              <a:t> </a:t>
            </a:r>
            <a:r>
              <a:rPr lang="en-GB" sz="3400" dirty="0"/>
              <a:t>and constructivist</a:t>
            </a:r>
          </a:p>
          <a:p>
            <a:pPr marL="0" indent="0" algn="ctr">
              <a:spcBef>
                <a:spcPts val="1800"/>
              </a:spcBef>
              <a:buNone/>
            </a:pPr>
            <a:r>
              <a:rPr lang="en-GB" sz="3400" dirty="0"/>
              <a:t>Low and high power distance</a:t>
            </a:r>
          </a:p>
          <a:p>
            <a:pPr marL="0" indent="0" algn="ctr">
              <a:spcBef>
                <a:spcPts val="1800"/>
              </a:spcBef>
              <a:buNone/>
            </a:pPr>
            <a:r>
              <a:rPr lang="en-GB" sz="3400" dirty="0"/>
              <a:t>Knowledge seen as contested or as given </a:t>
            </a:r>
          </a:p>
          <a:p>
            <a:pPr marL="0" indent="0" algn="ctr">
              <a:spcBef>
                <a:spcPts val="1800"/>
              </a:spcBef>
              <a:buNone/>
            </a:pPr>
            <a:r>
              <a:rPr lang="en-GB" sz="3400" dirty="0"/>
              <a:t>Inductive and deductive teaching approaches</a:t>
            </a:r>
          </a:p>
          <a:p>
            <a:pPr marL="0" indent="0" algn="ctr">
              <a:spcBef>
                <a:spcPts val="1800"/>
              </a:spcBef>
              <a:buNone/>
            </a:pPr>
            <a:r>
              <a:rPr lang="en-GB" sz="3400" dirty="0"/>
              <a:t>Individual and collaborative study approaches</a:t>
            </a:r>
          </a:p>
          <a:p>
            <a:pPr marL="0" indent="0" algn="ctr">
              <a:spcBef>
                <a:spcPts val="1800"/>
              </a:spcBef>
              <a:buNone/>
            </a:pPr>
            <a:endParaRPr lang="en-GB" dirty="0"/>
          </a:p>
        </p:txBody>
      </p:sp>
      <p:sp>
        <p:nvSpPr>
          <p:cNvPr id="6" name="Freccia bidirezionale orizzontale 5"/>
          <p:cNvSpPr/>
          <p:nvPr/>
        </p:nvSpPr>
        <p:spPr>
          <a:xfrm>
            <a:off x="841248" y="1289476"/>
            <a:ext cx="7306056" cy="43891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CasellaDiTesto 6"/>
          <p:cNvSpPr txBox="1"/>
          <p:nvPr/>
        </p:nvSpPr>
        <p:spPr>
          <a:xfrm>
            <a:off x="4393324" y="6079636"/>
            <a:ext cx="4247756" cy="646331"/>
          </a:xfrm>
          <a:prstGeom prst="rect">
            <a:avLst/>
          </a:prstGeom>
          <a:noFill/>
        </p:spPr>
        <p:txBody>
          <a:bodyPr wrap="square" rtlCol="0">
            <a:spAutoFit/>
          </a:bodyPr>
          <a:lstStyle/>
          <a:p>
            <a:pPr algn="r"/>
            <a:r>
              <a:rPr lang="it-IT" sz="1200" dirty="0" smtClean="0"/>
              <a:t>«</a:t>
            </a:r>
            <a:r>
              <a:rPr lang="it-IT" sz="1200" dirty="0" err="1" smtClean="0"/>
              <a:t>Teaching</a:t>
            </a:r>
            <a:r>
              <a:rPr lang="it-IT" sz="1200" dirty="0" smtClean="0"/>
              <a:t> in the </a:t>
            </a:r>
            <a:r>
              <a:rPr lang="it-IT" sz="1200" dirty="0" err="1" smtClean="0"/>
              <a:t>Disciplines</a:t>
            </a:r>
            <a:r>
              <a:rPr lang="it-IT" sz="1200" dirty="0" smtClean="0"/>
              <a:t>» (2019)</a:t>
            </a:r>
          </a:p>
          <a:p>
            <a:pPr algn="r"/>
            <a:r>
              <a:rPr lang="it-IT" sz="1200" dirty="0" smtClean="0"/>
              <a:t>Neil </a:t>
            </a:r>
            <a:r>
              <a:rPr lang="it-IT" sz="1200" dirty="0" err="1" smtClean="0"/>
              <a:t>McLean</a:t>
            </a:r>
            <a:r>
              <a:rPr lang="it-IT" sz="1200" dirty="0" smtClean="0"/>
              <a:t>, </a:t>
            </a:r>
            <a:r>
              <a:rPr lang="it-IT" sz="1200" dirty="0" err="1" smtClean="0"/>
              <a:t>Academic</a:t>
            </a:r>
            <a:r>
              <a:rPr lang="it-IT" sz="1200" dirty="0" smtClean="0"/>
              <a:t> and Professional Development </a:t>
            </a:r>
            <a:r>
              <a:rPr lang="it-IT" sz="1200" dirty="0" err="1" smtClean="0"/>
              <a:t>Division</a:t>
            </a:r>
            <a:endParaRPr lang="it-IT" sz="1200" dirty="0" smtClean="0"/>
          </a:p>
          <a:p>
            <a:pPr algn="r"/>
            <a:r>
              <a:rPr lang="it-IT" sz="1200" dirty="0" err="1" smtClean="0"/>
              <a:t>London</a:t>
            </a:r>
            <a:r>
              <a:rPr lang="it-IT" sz="1200" dirty="0" smtClean="0"/>
              <a:t> School of </a:t>
            </a:r>
            <a:r>
              <a:rPr lang="it-IT" sz="1200" dirty="0" err="1" smtClean="0"/>
              <a:t>Economics</a:t>
            </a:r>
            <a:r>
              <a:rPr lang="it-IT" sz="1200" dirty="0" smtClean="0"/>
              <a:t> </a:t>
            </a:r>
            <a:endParaRPr lang="en-GB" sz="1200" dirty="0"/>
          </a:p>
        </p:txBody>
      </p:sp>
    </p:spTree>
    <p:extLst>
      <p:ext uri="{BB962C8B-B14F-4D97-AF65-F5344CB8AC3E}">
        <p14:creationId xmlns:p14="http://schemas.microsoft.com/office/powerpoint/2010/main" val="2800138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78955" y="672686"/>
            <a:ext cx="7886700" cy="5896280"/>
          </a:xfrm>
        </p:spPr>
        <p:txBody>
          <a:bodyPr>
            <a:normAutofit lnSpcReduction="10000"/>
          </a:bodyPr>
          <a:lstStyle/>
          <a:p>
            <a:pPr marL="0" indent="0">
              <a:spcBef>
                <a:spcPts val="0"/>
              </a:spcBef>
              <a:buNone/>
            </a:pPr>
            <a:r>
              <a:rPr lang="it-IT" sz="3200" dirty="0" smtClean="0"/>
              <a:t>«ascolto consapevole» </a:t>
            </a:r>
            <a:r>
              <a:rPr lang="it-IT" sz="3200" dirty="0" err="1" smtClean="0"/>
              <a:t>at</a:t>
            </a:r>
            <a:r>
              <a:rPr lang="it-IT" sz="3200" dirty="0" smtClean="0"/>
              <a:t> the </a:t>
            </a:r>
            <a:r>
              <a:rPr lang="it-IT" sz="3200" dirty="0" err="1" smtClean="0"/>
              <a:t>exercise</a:t>
            </a:r>
            <a:r>
              <a:rPr lang="it-IT" sz="3200" dirty="0" smtClean="0"/>
              <a:t> </a:t>
            </a:r>
            <a:r>
              <a:rPr lang="it-IT" sz="3200" dirty="0" err="1" smtClean="0"/>
              <a:t>level</a:t>
            </a:r>
            <a:r>
              <a:rPr lang="it-IT" sz="3200" dirty="0" smtClean="0"/>
              <a:t>:</a:t>
            </a:r>
          </a:p>
          <a:p>
            <a:pPr marL="0" indent="0">
              <a:lnSpc>
                <a:spcPct val="110000"/>
              </a:lnSpc>
              <a:spcBef>
                <a:spcPts val="0"/>
              </a:spcBef>
              <a:buNone/>
            </a:pPr>
            <a:r>
              <a:rPr lang="it-IT" sz="2000" dirty="0" smtClean="0"/>
              <a:t>Sensibilizzare gli studenti di interpretazione alla complementarietà fra sintassi e prosodia:</a:t>
            </a:r>
          </a:p>
          <a:p>
            <a:pPr marL="0" indent="0">
              <a:lnSpc>
                <a:spcPct val="110000"/>
              </a:lnSpc>
              <a:spcBef>
                <a:spcPts val="0"/>
              </a:spcBef>
              <a:buNone/>
            </a:pPr>
            <a:endParaRPr lang="it-IT" sz="2000" dirty="0" smtClean="0"/>
          </a:p>
          <a:p>
            <a:pPr marL="0" indent="0">
              <a:lnSpc>
                <a:spcPct val="110000"/>
              </a:lnSpc>
              <a:spcBef>
                <a:spcPts val="0"/>
              </a:spcBef>
              <a:buNone/>
            </a:pPr>
            <a:r>
              <a:rPr lang="it-IT" sz="2000" dirty="0"/>
              <a:t>Un esercizio utile per sensibilizzare gli studenti a tali aspetti e far percepire loro in modo analitico le caratteristiche del parlato in situazione di conferenza è bloccare il discorso in un dato punto e chiedere loro quali aspettative abbiano sul seguito non solo a livello di contenuti, ma anche e soprattutto su quali elementi discorsivi potrebbero apparire subito dopo, in base all’analisi prosodica e sintattica effettuata fino a quel momento. </a:t>
            </a:r>
          </a:p>
          <a:p>
            <a:pPr marL="0" indent="0">
              <a:spcBef>
                <a:spcPts val="0"/>
              </a:spcBef>
              <a:buNone/>
            </a:pPr>
            <a:endParaRPr lang="en-GB" sz="2000" dirty="0" smtClean="0"/>
          </a:p>
          <a:p>
            <a:pPr marL="0" indent="0" algn="r">
              <a:spcBef>
                <a:spcPts val="0"/>
              </a:spcBef>
              <a:buNone/>
            </a:pPr>
            <a:r>
              <a:rPr lang="it-IT" sz="2000" i="1" dirty="0" smtClean="0"/>
              <a:t>Caterina Falbo, p . 46</a:t>
            </a:r>
          </a:p>
          <a:p>
            <a:pPr marL="0" indent="0">
              <a:spcBef>
                <a:spcPts val="0"/>
              </a:spcBef>
              <a:buNone/>
            </a:pPr>
            <a:endParaRPr lang="it-IT" sz="2000" i="1" dirty="0" smtClean="0"/>
          </a:p>
          <a:p>
            <a:pPr marL="0" indent="0">
              <a:lnSpc>
                <a:spcPct val="110000"/>
              </a:lnSpc>
              <a:spcBef>
                <a:spcPts val="0"/>
              </a:spcBef>
              <a:buNone/>
            </a:pPr>
            <a:r>
              <a:rPr lang="it-IT" sz="2400" dirty="0" err="1" smtClean="0">
                <a:solidFill>
                  <a:srgbClr val="00B0F0"/>
                </a:solidFill>
              </a:rPr>
              <a:t>Inductive</a:t>
            </a:r>
            <a:r>
              <a:rPr lang="it-IT" sz="2400" dirty="0" smtClean="0">
                <a:solidFill>
                  <a:srgbClr val="00B0F0"/>
                </a:solidFill>
              </a:rPr>
              <a:t> </a:t>
            </a:r>
            <a:r>
              <a:rPr lang="it-IT" sz="2400" dirty="0" err="1" smtClean="0">
                <a:solidFill>
                  <a:srgbClr val="00B0F0"/>
                </a:solidFill>
              </a:rPr>
              <a:t>teaching</a:t>
            </a:r>
            <a:r>
              <a:rPr lang="it-IT" sz="2400" dirty="0" smtClean="0">
                <a:solidFill>
                  <a:srgbClr val="00B0F0"/>
                </a:solidFill>
              </a:rPr>
              <a:t> </a:t>
            </a:r>
            <a:r>
              <a:rPr lang="it-IT" sz="2400" dirty="0" err="1" smtClean="0">
                <a:solidFill>
                  <a:srgbClr val="00B0F0"/>
                </a:solidFill>
              </a:rPr>
              <a:t>approach</a:t>
            </a:r>
            <a:endParaRPr lang="it-IT" sz="2400" dirty="0" smtClean="0">
              <a:solidFill>
                <a:srgbClr val="00B0F0"/>
              </a:solidFill>
            </a:endParaRPr>
          </a:p>
          <a:p>
            <a:pPr marL="0" indent="0">
              <a:lnSpc>
                <a:spcPct val="110000"/>
              </a:lnSpc>
              <a:spcBef>
                <a:spcPts val="0"/>
              </a:spcBef>
              <a:buNone/>
            </a:pPr>
            <a:r>
              <a:rPr lang="it-IT" sz="2400" dirty="0" smtClean="0">
                <a:solidFill>
                  <a:srgbClr val="00B0F0"/>
                </a:solidFill>
              </a:rPr>
              <a:t>Knowledge as </a:t>
            </a:r>
            <a:r>
              <a:rPr lang="it-IT" sz="2400" dirty="0" err="1" smtClean="0">
                <a:solidFill>
                  <a:srgbClr val="00B0F0"/>
                </a:solidFill>
              </a:rPr>
              <a:t>complex</a:t>
            </a:r>
            <a:r>
              <a:rPr lang="it-IT" sz="2400" dirty="0" smtClean="0">
                <a:solidFill>
                  <a:srgbClr val="00B0F0"/>
                </a:solidFill>
              </a:rPr>
              <a:t> /</a:t>
            </a:r>
            <a:r>
              <a:rPr lang="it-IT" sz="2400" dirty="0" err="1" smtClean="0">
                <a:solidFill>
                  <a:srgbClr val="00B0F0"/>
                </a:solidFill>
              </a:rPr>
              <a:t>contested</a:t>
            </a:r>
            <a:endParaRPr lang="it-IT" sz="2400" dirty="0" smtClean="0">
              <a:solidFill>
                <a:srgbClr val="00B0F0"/>
              </a:solidFill>
            </a:endParaRPr>
          </a:p>
          <a:p>
            <a:pPr marL="0" indent="0">
              <a:lnSpc>
                <a:spcPct val="110000"/>
              </a:lnSpc>
              <a:spcBef>
                <a:spcPts val="0"/>
              </a:spcBef>
              <a:buNone/>
            </a:pPr>
            <a:r>
              <a:rPr lang="it-IT" sz="2400" dirty="0" err="1" smtClean="0">
                <a:solidFill>
                  <a:srgbClr val="00B0F0"/>
                </a:solidFill>
              </a:rPr>
              <a:t>Constructivist</a:t>
            </a:r>
            <a:endParaRPr lang="it-IT" sz="2400" dirty="0" smtClean="0">
              <a:solidFill>
                <a:srgbClr val="00B0F0"/>
              </a:solidFill>
            </a:endParaRPr>
          </a:p>
          <a:p>
            <a:pPr marL="0" indent="0">
              <a:lnSpc>
                <a:spcPct val="110000"/>
              </a:lnSpc>
              <a:spcBef>
                <a:spcPts val="0"/>
              </a:spcBef>
              <a:buNone/>
            </a:pPr>
            <a:r>
              <a:rPr lang="it-IT" sz="2400" dirty="0" err="1" smtClean="0">
                <a:solidFill>
                  <a:srgbClr val="00B0F0"/>
                </a:solidFill>
              </a:rPr>
              <a:t>Low</a:t>
            </a:r>
            <a:r>
              <a:rPr lang="it-IT" sz="2400" dirty="0" smtClean="0">
                <a:solidFill>
                  <a:srgbClr val="00B0F0"/>
                </a:solidFill>
              </a:rPr>
              <a:t> </a:t>
            </a:r>
            <a:r>
              <a:rPr lang="it-IT" sz="2400" dirty="0" err="1" smtClean="0">
                <a:solidFill>
                  <a:srgbClr val="00B0F0"/>
                </a:solidFill>
              </a:rPr>
              <a:t>power</a:t>
            </a:r>
            <a:r>
              <a:rPr lang="it-IT" sz="2400" dirty="0" smtClean="0">
                <a:solidFill>
                  <a:srgbClr val="00B0F0"/>
                </a:solidFill>
              </a:rPr>
              <a:t> </a:t>
            </a:r>
            <a:r>
              <a:rPr lang="it-IT" sz="2400" dirty="0" err="1" smtClean="0">
                <a:solidFill>
                  <a:srgbClr val="00B0F0"/>
                </a:solidFill>
              </a:rPr>
              <a:t>distance</a:t>
            </a:r>
            <a:endParaRPr lang="it-IT" sz="2400" dirty="0" smtClean="0">
              <a:solidFill>
                <a:srgbClr val="00B0F0"/>
              </a:solidFill>
            </a:endParaRPr>
          </a:p>
          <a:p>
            <a:pPr marL="0" indent="0">
              <a:spcBef>
                <a:spcPts val="0"/>
              </a:spcBef>
              <a:buNone/>
            </a:pPr>
            <a:endParaRPr lang="it-IT" sz="3000" dirty="0" smtClean="0">
              <a:solidFill>
                <a:srgbClr val="00B0F0"/>
              </a:solidFill>
            </a:endParaRPr>
          </a:p>
          <a:p>
            <a:pPr marL="0" indent="0">
              <a:spcBef>
                <a:spcPts val="0"/>
              </a:spcBef>
              <a:buNone/>
            </a:pPr>
            <a:endParaRPr lang="it-IT" sz="3000" dirty="0">
              <a:solidFill>
                <a:srgbClr val="00B0F0"/>
              </a:solidFill>
            </a:endParaRPr>
          </a:p>
          <a:p>
            <a:pPr marL="0" indent="0">
              <a:spcBef>
                <a:spcPts val="0"/>
              </a:spcBef>
              <a:buNone/>
            </a:pPr>
            <a:endParaRPr lang="en-GB" sz="2000" i="1" dirty="0"/>
          </a:p>
        </p:txBody>
      </p:sp>
    </p:spTree>
    <p:extLst>
      <p:ext uri="{BB962C8B-B14F-4D97-AF65-F5344CB8AC3E}">
        <p14:creationId xmlns:p14="http://schemas.microsoft.com/office/powerpoint/2010/main" val="13833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81837" y="391887"/>
            <a:ext cx="8309987" cy="6310364"/>
          </a:xfrm>
        </p:spPr>
        <p:txBody>
          <a:bodyPr>
            <a:noAutofit/>
          </a:bodyPr>
          <a:lstStyle/>
          <a:p>
            <a:pPr marL="0" indent="0">
              <a:spcBef>
                <a:spcPts val="0"/>
              </a:spcBef>
              <a:buNone/>
            </a:pPr>
            <a:r>
              <a:rPr lang="it-IT" sz="3200" dirty="0"/>
              <a:t>«ascolto consapevole</a:t>
            </a:r>
            <a:r>
              <a:rPr lang="it-IT" sz="3200" dirty="0" smtClean="0"/>
              <a:t>» </a:t>
            </a:r>
            <a:r>
              <a:rPr lang="it-IT" sz="3200" dirty="0" err="1" smtClean="0"/>
              <a:t>at</a:t>
            </a:r>
            <a:r>
              <a:rPr lang="it-IT" sz="3200" dirty="0" smtClean="0"/>
              <a:t> the </a:t>
            </a:r>
            <a:r>
              <a:rPr lang="it-IT" sz="3200" dirty="0" err="1" smtClean="0"/>
              <a:t>lesson</a:t>
            </a:r>
            <a:r>
              <a:rPr lang="it-IT" sz="3200" dirty="0" smtClean="0"/>
              <a:t> </a:t>
            </a:r>
            <a:r>
              <a:rPr lang="it-IT" sz="3200" dirty="0" err="1" smtClean="0"/>
              <a:t>level</a:t>
            </a:r>
            <a:r>
              <a:rPr lang="it-IT" sz="3200" dirty="0" smtClean="0"/>
              <a:t>:</a:t>
            </a:r>
            <a:endParaRPr lang="it-IT" sz="3200" dirty="0"/>
          </a:p>
          <a:p>
            <a:pPr marL="0" indent="0">
              <a:spcBef>
                <a:spcPts val="0"/>
              </a:spcBef>
              <a:buNone/>
            </a:pPr>
            <a:r>
              <a:rPr lang="it-IT" sz="1800" dirty="0" smtClean="0"/>
              <a:t>Ogni lezione di simultanea prevede infatti tre fasi: una prima fase di introduzione all’argomento che si tratterà, una seconda fase di esercizio in cabina – che viene audio-registrato per ogni singolo studente –, e una terza fase di riascolto del discorso originale abbinato all’ascolto di almeno un’interpretazione effettuata da uno studente. Tutti gli studenti, e in particolare lo studente di cui si sta analizzando e correggendo la prestazione, sono invitati ad analizzare il discorso interpretato non solo dal punto di vista dei contenuti e della formulazione linguistica (accettabilità, adeguatezza) ma anche in base alla fruibilità prosodica del discorso. </a:t>
            </a:r>
          </a:p>
          <a:p>
            <a:pPr marL="0" indent="0">
              <a:spcBef>
                <a:spcPts val="0"/>
              </a:spcBef>
              <a:buNone/>
            </a:pPr>
            <a:r>
              <a:rPr lang="it-IT" sz="1800" dirty="0" smtClean="0"/>
              <a:t>…</a:t>
            </a:r>
          </a:p>
          <a:p>
            <a:pPr marL="0" indent="0">
              <a:spcBef>
                <a:spcPts val="0"/>
              </a:spcBef>
              <a:buNone/>
            </a:pPr>
            <a:r>
              <a:rPr lang="it-IT" sz="1800" dirty="0" smtClean="0"/>
              <a:t>[L]a discussione con la studentessa ha confermato le ipotesi della docente che ha affrontato l’argomento guidando la studentessa nell’analisi del suo modo di procedere in simultanea. Ne è anche emerso che questo andamento melodico ripetitivo su tutto il discorso, ossia unità intonative con contorni di continuazione seguite da un’unità intonativa pronunciata a velocità di eloquio maggiore rispetto alle parti precedenti, poteva essere dovuto a un </a:t>
            </a:r>
            <a:r>
              <a:rPr lang="it-IT" sz="1800" i="1" dirty="0" err="1" smtClean="0"/>
              <a:t>décalage</a:t>
            </a:r>
            <a:r>
              <a:rPr lang="it-IT" sz="1800" i="1" dirty="0" smtClean="0"/>
              <a:t> </a:t>
            </a:r>
            <a:r>
              <a:rPr lang="it-IT" sz="1800" dirty="0" smtClean="0"/>
              <a:t>troppo breve che non permetteva alla studentessa di agire più sul senso che su ogni singola parola che giungeva al suo orecchio. Un semplice esercizio di allungamento del </a:t>
            </a:r>
            <a:r>
              <a:rPr lang="it-IT" sz="1800" i="1" dirty="0" err="1" smtClean="0"/>
              <a:t>décalage</a:t>
            </a:r>
            <a:r>
              <a:rPr lang="it-IT" sz="1800" i="1" dirty="0" smtClean="0"/>
              <a:t> </a:t>
            </a:r>
            <a:r>
              <a:rPr lang="it-IT" sz="1800" dirty="0" smtClean="0"/>
              <a:t>ha permesso alla studentessa di ascoltare porzioni di discorso sufficienti per consentirle di formulare ipotesi su quale sarebbe stato il seguito dell’enunciato anche sulla base dell’andamento prosodico delle diverse unità informative del discorso originale. Il maggior controllo sul senso di ciò che stava ascoltando e analizzando ha avuto un’influenza positiva e diretta sull’andamento prosodico del discorso interpretato.</a:t>
            </a:r>
          </a:p>
          <a:p>
            <a:pPr marL="0" indent="0" algn="r">
              <a:spcBef>
                <a:spcPts val="0"/>
              </a:spcBef>
              <a:buNone/>
            </a:pPr>
            <a:r>
              <a:rPr lang="it-IT" sz="1800" i="1" dirty="0" smtClean="0"/>
              <a:t>Caterina Falbo, p. 54 </a:t>
            </a:r>
          </a:p>
        </p:txBody>
      </p:sp>
    </p:spTree>
    <p:extLst>
      <p:ext uri="{BB962C8B-B14F-4D97-AF65-F5344CB8AC3E}">
        <p14:creationId xmlns:p14="http://schemas.microsoft.com/office/powerpoint/2010/main" val="2703309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81837" y="391887"/>
            <a:ext cx="8309987" cy="6310364"/>
          </a:xfrm>
        </p:spPr>
        <p:txBody>
          <a:bodyPr>
            <a:noAutofit/>
          </a:bodyPr>
          <a:lstStyle/>
          <a:p>
            <a:pPr marL="0" indent="0">
              <a:spcBef>
                <a:spcPts val="0"/>
              </a:spcBef>
              <a:buNone/>
            </a:pPr>
            <a:r>
              <a:rPr lang="it-IT" sz="3200" dirty="0"/>
              <a:t>«ascolto consapevole</a:t>
            </a:r>
            <a:r>
              <a:rPr lang="it-IT" sz="3200" dirty="0" smtClean="0"/>
              <a:t>» </a:t>
            </a:r>
            <a:r>
              <a:rPr lang="it-IT" sz="3200" dirty="0" err="1" smtClean="0"/>
              <a:t>at</a:t>
            </a:r>
            <a:r>
              <a:rPr lang="it-IT" sz="3200" dirty="0" smtClean="0"/>
              <a:t> the </a:t>
            </a:r>
            <a:r>
              <a:rPr lang="it-IT" sz="3200" dirty="0" err="1" smtClean="0"/>
              <a:t>lesson</a:t>
            </a:r>
            <a:r>
              <a:rPr lang="it-IT" sz="3200" dirty="0" smtClean="0"/>
              <a:t> </a:t>
            </a:r>
            <a:r>
              <a:rPr lang="it-IT" sz="3200" dirty="0" err="1" smtClean="0"/>
              <a:t>level</a:t>
            </a:r>
            <a:r>
              <a:rPr lang="it-IT" sz="3200" dirty="0" smtClean="0"/>
              <a:t>:</a:t>
            </a:r>
            <a:endParaRPr lang="it-IT" sz="3200" dirty="0"/>
          </a:p>
          <a:p>
            <a:pPr marL="0" indent="0">
              <a:spcBef>
                <a:spcPts val="0"/>
              </a:spcBef>
              <a:buNone/>
            </a:pPr>
            <a:r>
              <a:rPr lang="it-IT" sz="1800" dirty="0" smtClean="0">
                <a:solidFill>
                  <a:srgbClr val="FF0000"/>
                </a:solidFill>
              </a:rPr>
              <a:t>Ogni lezione di simultanea prevede </a:t>
            </a:r>
            <a:r>
              <a:rPr lang="it-IT" sz="1800" dirty="0" smtClean="0"/>
              <a:t>infatti</a:t>
            </a:r>
            <a:r>
              <a:rPr lang="it-IT" sz="1800" dirty="0" smtClean="0">
                <a:solidFill>
                  <a:srgbClr val="FF0000"/>
                </a:solidFill>
              </a:rPr>
              <a:t> tre fasi: una prima fase di introduzione all’argomento che si tratterà, una seconda fase di esercizio in cabina </a:t>
            </a:r>
            <a:r>
              <a:rPr lang="it-IT" sz="1800" dirty="0" smtClean="0"/>
              <a:t>– che viene audio-registrato per ogni singolo studente –, e </a:t>
            </a:r>
            <a:r>
              <a:rPr lang="it-IT" sz="1800" dirty="0" smtClean="0">
                <a:solidFill>
                  <a:srgbClr val="FF0000"/>
                </a:solidFill>
              </a:rPr>
              <a:t>una terza fase di riascolto del discorso originale abbinato all’ascolto di almeno un’interpretazione effettuata da uno studente. Tutti gli studenti</a:t>
            </a:r>
            <a:r>
              <a:rPr lang="it-IT" sz="1800" dirty="0" smtClean="0"/>
              <a:t>, e in particolare lo studente di cui si sta analizzando e correggendo la prestazione, </a:t>
            </a:r>
            <a:r>
              <a:rPr lang="it-IT" sz="1800" dirty="0" smtClean="0">
                <a:solidFill>
                  <a:srgbClr val="FF0000"/>
                </a:solidFill>
              </a:rPr>
              <a:t>sono invitati ad analizzare il discorso interpretato </a:t>
            </a:r>
            <a:r>
              <a:rPr lang="it-IT" sz="1800" dirty="0" smtClean="0"/>
              <a:t>non solo dal punto di vista dei contenuti e della formulazione linguistica (accettabilità, adeguatezza) ma anche in base alla fruibilità prosodica del discorso. </a:t>
            </a:r>
          </a:p>
          <a:p>
            <a:pPr marL="0" indent="0">
              <a:spcBef>
                <a:spcPts val="0"/>
              </a:spcBef>
              <a:buNone/>
            </a:pPr>
            <a:r>
              <a:rPr lang="it-IT" sz="1800" dirty="0" smtClean="0"/>
              <a:t>…</a:t>
            </a:r>
          </a:p>
          <a:p>
            <a:pPr marL="0" indent="0">
              <a:spcBef>
                <a:spcPts val="0"/>
              </a:spcBef>
              <a:buNone/>
            </a:pPr>
            <a:r>
              <a:rPr lang="it-IT" sz="1800" dirty="0" smtClean="0"/>
              <a:t>[L]a discussione con la studentessa ha confermato le ipotesi della docente che ha affrontato l’argomento guidando la studentessa nell’analisi del suo modo di procedere in simultanea. Ne è anche emerso che questo andamento melodico ripetitivo su tutto il discorso, ossia unità intonative con contorni di continuazione seguite da un’unità intonativa pronunciata a velocità di eloquio maggiore rispetto alle parti precedenti, poteva essere dovuto a un </a:t>
            </a:r>
            <a:r>
              <a:rPr lang="it-IT" sz="1800" i="1" dirty="0" err="1" smtClean="0"/>
              <a:t>décalage</a:t>
            </a:r>
            <a:r>
              <a:rPr lang="it-IT" sz="1800" i="1" dirty="0" smtClean="0"/>
              <a:t> </a:t>
            </a:r>
            <a:r>
              <a:rPr lang="it-IT" sz="1800" dirty="0" smtClean="0"/>
              <a:t>troppo breve che non permetteva alla studentessa di agire più sul senso che su ogni singola parola che giungeva al suo orecchio. Un semplice esercizio di allungamento del </a:t>
            </a:r>
            <a:r>
              <a:rPr lang="it-IT" sz="1800" i="1" dirty="0" err="1" smtClean="0"/>
              <a:t>décalage</a:t>
            </a:r>
            <a:r>
              <a:rPr lang="it-IT" sz="1800" i="1" dirty="0" smtClean="0"/>
              <a:t> </a:t>
            </a:r>
            <a:r>
              <a:rPr lang="it-IT" sz="1800" dirty="0" smtClean="0"/>
              <a:t>ha permesso alla studentessa di ascoltare porzioni di discorso sufficienti per consentirle di formulare ipotesi su quale sarebbe stato il seguito dell’enunciato anche sulla base dell’andamento prosodico delle diverse unità informative del discorso originale. Il maggior controllo sul senso di ciò che stava ascoltando e analizzando ha avuto un’influenza positiva e diretta sull’andamento prosodico del discorso interpretato.</a:t>
            </a:r>
          </a:p>
          <a:p>
            <a:pPr marL="0" indent="0" algn="r">
              <a:spcBef>
                <a:spcPts val="0"/>
              </a:spcBef>
              <a:buNone/>
            </a:pPr>
            <a:r>
              <a:rPr lang="it-IT" sz="1800" i="1" dirty="0" smtClean="0"/>
              <a:t>Caterina Falbo, p. 54 </a:t>
            </a:r>
          </a:p>
        </p:txBody>
      </p:sp>
    </p:spTree>
    <p:extLst>
      <p:ext uri="{BB962C8B-B14F-4D97-AF65-F5344CB8AC3E}">
        <p14:creationId xmlns:p14="http://schemas.microsoft.com/office/powerpoint/2010/main" val="3790002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81837" y="391887"/>
            <a:ext cx="8309987" cy="6310364"/>
          </a:xfrm>
        </p:spPr>
        <p:txBody>
          <a:bodyPr>
            <a:noAutofit/>
          </a:bodyPr>
          <a:lstStyle/>
          <a:p>
            <a:pPr marL="0" indent="0">
              <a:spcBef>
                <a:spcPts val="0"/>
              </a:spcBef>
              <a:buNone/>
            </a:pPr>
            <a:r>
              <a:rPr lang="it-IT" sz="3200" dirty="0"/>
              <a:t>«ascolto consapevole</a:t>
            </a:r>
            <a:r>
              <a:rPr lang="it-IT" sz="3200" dirty="0" smtClean="0"/>
              <a:t>» </a:t>
            </a:r>
            <a:r>
              <a:rPr lang="it-IT" sz="3200" dirty="0" err="1" smtClean="0"/>
              <a:t>at</a:t>
            </a:r>
            <a:r>
              <a:rPr lang="it-IT" sz="3200" dirty="0" smtClean="0"/>
              <a:t> the </a:t>
            </a:r>
            <a:r>
              <a:rPr lang="it-IT" sz="3200" dirty="0" err="1" smtClean="0"/>
              <a:t>lesson</a:t>
            </a:r>
            <a:r>
              <a:rPr lang="it-IT" sz="3200" dirty="0" smtClean="0"/>
              <a:t> </a:t>
            </a:r>
            <a:r>
              <a:rPr lang="it-IT" sz="3200" dirty="0" err="1" smtClean="0"/>
              <a:t>level</a:t>
            </a:r>
            <a:r>
              <a:rPr lang="it-IT" sz="3200" dirty="0" smtClean="0"/>
              <a:t>:</a:t>
            </a:r>
            <a:endParaRPr lang="it-IT" sz="3200" dirty="0"/>
          </a:p>
          <a:p>
            <a:pPr marL="0" indent="0">
              <a:spcBef>
                <a:spcPts val="0"/>
              </a:spcBef>
              <a:buNone/>
            </a:pPr>
            <a:r>
              <a:rPr lang="it-IT" sz="1800" dirty="0" smtClean="0"/>
              <a:t>Ogni lezione di simultanea prevede infatti tre fasi: una prima fase di introduzione all’argomento che si tratterà, una seconda fase di esercizio in cabina – che viene audio-registrato per ogni singolo studente –, e una terza fase di riascolto del discorso originale abbinato all’ascolto di almeno un’interpretazione effettuata da uno studente. Tutti gli studenti, e in particolare lo studente di cui si sta analizzando e correggendo la prestazione, sono invitati ad analizzare il discorso interpretato non solo dal punto di vista dei contenuti e della formulazione linguistica (accettabilità, adeguatezza) ma anche in base alla fruibilità prosodica del discorso. </a:t>
            </a:r>
          </a:p>
          <a:p>
            <a:pPr marL="0" indent="0">
              <a:spcBef>
                <a:spcPts val="0"/>
              </a:spcBef>
              <a:buNone/>
            </a:pPr>
            <a:r>
              <a:rPr lang="it-IT" sz="1800" dirty="0" smtClean="0"/>
              <a:t>…</a:t>
            </a:r>
          </a:p>
          <a:p>
            <a:pPr marL="0" indent="0">
              <a:spcBef>
                <a:spcPts val="0"/>
              </a:spcBef>
              <a:buNone/>
            </a:pPr>
            <a:r>
              <a:rPr lang="it-IT" sz="1800" dirty="0" smtClean="0">
                <a:solidFill>
                  <a:srgbClr val="FF0000"/>
                </a:solidFill>
              </a:rPr>
              <a:t>[L]a discussione con la studentessa ha confermato le ipotesi della docente che ha affrontato l’argomento guidando la studentessa nell’analisi del suo modo di procedere in simultanea. Ne è anche emerso che questo andamento melodico ripetitivo </a:t>
            </a:r>
            <a:r>
              <a:rPr lang="it-IT" sz="1800" dirty="0" smtClean="0"/>
              <a:t>su tutto il discorso, ossia unità intonative con contorni di continuazione seguite da un’unità intonativa pronunciata a velocità di eloquio maggiore rispetto alle parti precedenti, </a:t>
            </a:r>
            <a:r>
              <a:rPr lang="it-IT" sz="1800" dirty="0" smtClean="0">
                <a:solidFill>
                  <a:srgbClr val="FF0000"/>
                </a:solidFill>
              </a:rPr>
              <a:t>poteva essere dovuto a un </a:t>
            </a:r>
            <a:r>
              <a:rPr lang="it-IT" sz="1800" i="1" dirty="0" err="1" smtClean="0">
                <a:solidFill>
                  <a:srgbClr val="FF0000"/>
                </a:solidFill>
              </a:rPr>
              <a:t>décalage</a:t>
            </a:r>
            <a:r>
              <a:rPr lang="it-IT" sz="1800" i="1" dirty="0" smtClean="0">
                <a:solidFill>
                  <a:srgbClr val="FF0000"/>
                </a:solidFill>
              </a:rPr>
              <a:t> </a:t>
            </a:r>
            <a:r>
              <a:rPr lang="it-IT" sz="1800" dirty="0" smtClean="0">
                <a:solidFill>
                  <a:srgbClr val="FF0000"/>
                </a:solidFill>
              </a:rPr>
              <a:t>troppo breve </a:t>
            </a:r>
            <a:r>
              <a:rPr lang="it-IT" sz="1800" dirty="0" smtClean="0"/>
              <a:t>che non permetteva alla studentessa di agire più sul senso che su ogni singola parola che giungeva al suo orecchio. </a:t>
            </a:r>
            <a:r>
              <a:rPr lang="it-IT" sz="1800" dirty="0" smtClean="0">
                <a:solidFill>
                  <a:srgbClr val="FF0000"/>
                </a:solidFill>
              </a:rPr>
              <a:t>Un semplice esercizio di allungamento del </a:t>
            </a:r>
            <a:r>
              <a:rPr lang="it-IT" sz="1800" i="1" dirty="0" err="1" smtClean="0">
                <a:solidFill>
                  <a:srgbClr val="FF0000"/>
                </a:solidFill>
              </a:rPr>
              <a:t>décalage</a:t>
            </a:r>
            <a:r>
              <a:rPr lang="it-IT" sz="1800" i="1" dirty="0" smtClean="0">
                <a:solidFill>
                  <a:srgbClr val="FF0000"/>
                </a:solidFill>
              </a:rPr>
              <a:t> </a:t>
            </a:r>
            <a:r>
              <a:rPr lang="it-IT" sz="1800" dirty="0" smtClean="0">
                <a:solidFill>
                  <a:srgbClr val="FF0000"/>
                </a:solidFill>
              </a:rPr>
              <a:t>ha permesso alla studentessa di ascoltare porzioni di discorso sufficienti per consentirle di formulare ipotesi </a:t>
            </a:r>
            <a:r>
              <a:rPr lang="it-IT" sz="1800" dirty="0" smtClean="0"/>
              <a:t>su quale sarebbe stato il seguito dell’enunciato anche sulla base dell’andamento prosodico delle diverse unità informative del discorso originale. </a:t>
            </a:r>
            <a:r>
              <a:rPr lang="it-IT" sz="1800" dirty="0" smtClean="0">
                <a:solidFill>
                  <a:srgbClr val="FF0000"/>
                </a:solidFill>
              </a:rPr>
              <a:t>Il maggior controllo sul senso di ciò che stava ascoltando e analizzando ha avuto un’influenza positiva e diretta </a:t>
            </a:r>
            <a:r>
              <a:rPr lang="it-IT" sz="1800" dirty="0" smtClean="0"/>
              <a:t>sull’andamento prosodico del discorso interpretato.</a:t>
            </a:r>
          </a:p>
          <a:p>
            <a:pPr marL="0" indent="0" algn="r">
              <a:spcBef>
                <a:spcPts val="0"/>
              </a:spcBef>
              <a:buNone/>
            </a:pPr>
            <a:r>
              <a:rPr lang="it-IT" sz="1800" i="1" dirty="0" smtClean="0"/>
              <a:t>Caterina Falbo, p. 54 </a:t>
            </a:r>
          </a:p>
        </p:txBody>
      </p:sp>
    </p:spTree>
    <p:extLst>
      <p:ext uri="{BB962C8B-B14F-4D97-AF65-F5344CB8AC3E}">
        <p14:creationId xmlns:p14="http://schemas.microsoft.com/office/powerpoint/2010/main" val="4170423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15007" y="241738"/>
            <a:ext cx="8082455" cy="6474372"/>
          </a:xfrm>
        </p:spPr>
        <p:txBody>
          <a:bodyPr>
            <a:noAutofit/>
          </a:bodyPr>
          <a:lstStyle/>
          <a:p>
            <a:pPr marL="0" indent="0">
              <a:lnSpc>
                <a:spcPct val="100000"/>
              </a:lnSpc>
              <a:spcBef>
                <a:spcPts val="0"/>
              </a:spcBef>
              <a:buNone/>
            </a:pPr>
            <a:endParaRPr lang="it-IT" sz="2000" dirty="0" smtClean="0"/>
          </a:p>
          <a:p>
            <a:pPr marL="0" indent="0">
              <a:lnSpc>
                <a:spcPct val="100000"/>
              </a:lnSpc>
              <a:spcBef>
                <a:spcPts val="0"/>
              </a:spcBef>
              <a:buNone/>
            </a:pPr>
            <a:r>
              <a:rPr lang="it-IT" sz="2000" dirty="0" smtClean="0"/>
              <a:t>Riflettere </a:t>
            </a:r>
            <a:r>
              <a:rPr lang="it-IT" sz="2000" dirty="0"/>
              <a:t>sulla propria ed altrui prassi è per lo studente di interpretazione il miglior esercizio per comprendere il livello di preparazione raggiunto e gli aspetti su cui deve concentrarsi per migliorare. </a:t>
            </a:r>
            <a:endParaRPr lang="it-IT" sz="2000" dirty="0" smtClean="0"/>
          </a:p>
          <a:p>
            <a:pPr marL="0" indent="0">
              <a:lnSpc>
                <a:spcPct val="100000"/>
              </a:lnSpc>
              <a:spcBef>
                <a:spcPts val="0"/>
              </a:spcBef>
              <a:buNone/>
            </a:pPr>
            <a:endParaRPr lang="it-IT" sz="2000" dirty="0" smtClean="0"/>
          </a:p>
          <a:p>
            <a:pPr marL="0" indent="0">
              <a:lnSpc>
                <a:spcPct val="100000"/>
              </a:lnSpc>
              <a:spcBef>
                <a:spcPts val="0"/>
              </a:spcBef>
              <a:buNone/>
            </a:pPr>
            <a:r>
              <a:rPr lang="it-IT" sz="2000" dirty="0"/>
              <a:t>La ricchezza di spunti e di osservazioni che emerge dalle autovalutazioni degli studenti è anche di grande ispirazione per il docente </a:t>
            </a:r>
            <a:r>
              <a:rPr lang="it-IT" sz="2000" dirty="0" smtClean="0"/>
              <a:t>[…]</a:t>
            </a:r>
          </a:p>
          <a:p>
            <a:pPr marL="0" indent="0">
              <a:lnSpc>
                <a:spcPct val="100000"/>
              </a:lnSpc>
              <a:spcBef>
                <a:spcPts val="0"/>
              </a:spcBef>
              <a:buNone/>
            </a:pPr>
            <a:endParaRPr lang="it-IT" sz="2000" dirty="0"/>
          </a:p>
          <a:p>
            <a:pPr marL="0" indent="0">
              <a:lnSpc>
                <a:spcPct val="100000"/>
              </a:lnSpc>
              <a:spcBef>
                <a:spcPts val="0"/>
              </a:spcBef>
              <a:buNone/>
            </a:pPr>
            <a:r>
              <a:rPr lang="it-IT" sz="2000" dirty="0"/>
              <a:t> Fornire agli studenti di interpretazione gli strumenti che consentano loro di sviluppare la necessaria competenza linguistica e comunicativa per essere autonomi e per divenire consapevoli di tale complessità è il mandato pedagogico in cui mi riconosco come docente.</a:t>
            </a:r>
          </a:p>
          <a:p>
            <a:pPr marL="0" indent="0" algn="r">
              <a:lnSpc>
                <a:spcPct val="100000"/>
              </a:lnSpc>
              <a:spcBef>
                <a:spcPts val="0"/>
              </a:spcBef>
              <a:buNone/>
            </a:pPr>
            <a:r>
              <a:rPr lang="it-IT" sz="2000" i="1" dirty="0" smtClean="0"/>
              <a:t>Mariachiara Russo, passim</a:t>
            </a:r>
          </a:p>
          <a:p>
            <a:pPr marL="0" indent="0">
              <a:lnSpc>
                <a:spcPct val="100000"/>
              </a:lnSpc>
              <a:spcBef>
                <a:spcPts val="0"/>
              </a:spcBef>
              <a:buNone/>
            </a:pPr>
            <a:r>
              <a:rPr lang="it-IT" sz="2400" dirty="0" err="1" smtClean="0">
                <a:solidFill>
                  <a:srgbClr val="00B0F0"/>
                </a:solidFill>
              </a:rPr>
              <a:t>Inductive</a:t>
            </a:r>
            <a:r>
              <a:rPr lang="it-IT" sz="2400" dirty="0" smtClean="0">
                <a:solidFill>
                  <a:srgbClr val="00B0F0"/>
                </a:solidFill>
              </a:rPr>
              <a:t> </a:t>
            </a:r>
            <a:r>
              <a:rPr lang="it-IT" sz="2400" dirty="0" err="1" smtClean="0">
                <a:solidFill>
                  <a:srgbClr val="00B0F0"/>
                </a:solidFill>
              </a:rPr>
              <a:t>teaching</a:t>
            </a:r>
            <a:r>
              <a:rPr lang="it-IT" sz="2400" dirty="0" smtClean="0">
                <a:solidFill>
                  <a:srgbClr val="00B0F0"/>
                </a:solidFill>
              </a:rPr>
              <a:t> </a:t>
            </a:r>
            <a:r>
              <a:rPr lang="it-IT" sz="2400" dirty="0" err="1" smtClean="0">
                <a:solidFill>
                  <a:srgbClr val="00B0F0"/>
                </a:solidFill>
              </a:rPr>
              <a:t>approach</a:t>
            </a:r>
            <a:r>
              <a:rPr lang="it-IT" sz="2400" dirty="0" smtClean="0">
                <a:solidFill>
                  <a:srgbClr val="00B0F0"/>
                </a:solidFill>
              </a:rPr>
              <a:t> 	</a:t>
            </a:r>
          </a:p>
          <a:p>
            <a:pPr marL="0" indent="0">
              <a:lnSpc>
                <a:spcPct val="100000"/>
              </a:lnSpc>
              <a:spcBef>
                <a:spcPts val="0"/>
              </a:spcBef>
              <a:buNone/>
            </a:pPr>
            <a:r>
              <a:rPr lang="it-IT" sz="2400" dirty="0" smtClean="0">
                <a:solidFill>
                  <a:srgbClr val="00B0F0"/>
                </a:solidFill>
              </a:rPr>
              <a:t>Knowledge as </a:t>
            </a:r>
            <a:r>
              <a:rPr lang="it-IT" sz="2400" dirty="0" err="1" smtClean="0">
                <a:solidFill>
                  <a:srgbClr val="00B0F0"/>
                </a:solidFill>
              </a:rPr>
              <a:t>complex</a:t>
            </a:r>
            <a:r>
              <a:rPr lang="it-IT" sz="2400" dirty="0" smtClean="0">
                <a:solidFill>
                  <a:srgbClr val="00B0F0"/>
                </a:solidFill>
              </a:rPr>
              <a:t> / </a:t>
            </a:r>
            <a:r>
              <a:rPr lang="it-IT" sz="2400" dirty="0" err="1" smtClean="0">
                <a:solidFill>
                  <a:srgbClr val="00B0F0"/>
                </a:solidFill>
              </a:rPr>
              <a:t>contested</a:t>
            </a:r>
            <a:endParaRPr lang="it-IT" sz="2400" dirty="0" smtClean="0">
              <a:solidFill>
                <a:srgbClr val="00B0F0"/>
              </a:solidFill>
            </a:endParaRPr>
          </a:p>
          <a:p>
            <a:pPr marL="0" indent="0">
              <a:lnSpc>
                <a:spcPct val="100000"/>
              </a:lnSpc>
              <a:spcBef>
                <a:spcPts val="0"/>
              </a:spcBef>
              <a:buNone/>
            </a:pPr>
            <a:r>
              <a:rPr lang="it-IT" sz="2400" dirty="0" err="1" smtClean="0">
                <a:solidFill>
                  <a:srgbClr val="00B0F0"/>
                </a:solidFill>
              </a:rPr>
              <a:t>Constructivist</a:t>
            </a:r>
            <a:endParaRPr lang="it-IT" sz="2400" dirty="0" smtClean="0">
              <a:solidFill>
                <a:srgbClr val="00B0F0"/>
              </a:solidFill>
            </a:endParaRPr>
          </a:p>
          <a:p>
            <a:pPr marL="0" indent="0">
              <a:lnSpc>
                <a:spcPct val="100000"/>
              </a:lnSpc>
              <a:spcBef>
                <a:spcPts val="0"/>
              </a:spcBef>
              <a:buNone/>
            </a:pPr>
            <a:r>
              <a:rPr lang="it-IT" sz="2400" dirty="0" err="1" smtClean="0">
                <a:solidFill>
                  <a:srgbClr val="00B0F0"/>
                </a:solidFill>
              </a:rPr>
              <a:t>Low</a:t>
            </a:r>
            <a:r>
              <a:rPr lang="it-IT" sz="2400" dirty="0" smtClean="0">
                <a:solidFill>
                  <a:srgbClr val="00B0F0"/>
                </a:solidFill>
              </a:rPr>
              <a:t> </a:t>
            </a:r>
            <a:r>
              <a:rPr lang="it-IT" sz="2400" dirty="0" err="1" smtClean="0">
                <a:solidFill>
                  <a:srgbClr val="00B0F0"/>
                </a:solidFill>
              </a:rPr>
              <a:t>power</a:t>
            </a:r>
            <a:r>
              <a:rPr lang="it-IT" sz="2400" dirty="0" smtClean="0">
                <a:solidFill>
                  <a:srgbClr val="00B0F0"/>
                </a:solidFill>
              </a:rPr>
              <a:t> </a:t>
            </a:r>
            <a:r>
              <a:rPr lang="it-IT" sz="2400" dirty="0" err="1" smtClean="0">
                <a:solidFill>
                  <a:srgbClr val="00B0F0"/>
                </a:solidFill>
              </a:rPr>
              <a:t>distance</a:t>
            </a:r>
            <a:endParaRPr lang="en-GB" sz="2400" i="1" dirty="0"/>
          </a:p>
        </p:txBody>
      </p:sp>
    </p:spTree>
    <p:extLst>
      <p:ext uri="{BB962C8B-B14F-4D97-AF65-F5344CB8AC3E}">
        <p14:creationId xmlns:p14="http://schemas.microsoft.com/office/powerpoint/2010/main" val="392536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5982" y="516834"/>
            <a:ext cx="7859367" cy="904461"/>
          </a:xfrm>
        </p:spPr>
        <p:txBody>
          <a:bodyPr>
            <a:noAutofit/>
          </a:bodyPr>
          <a:lstStyle/>
          <a:p>
            <a:pPr indent="-1080000" algn="ctr"/>
            <a:r>
              <a:rPr lang="it-IT" sz="3200" dirty="0"/>
              <a:t>Post-Scriptum   </a:t>
            </a:r>
            <a:r>
              <a:rPr lang="it-IT" sz="3200" dirty="0" smtClean="0"/>
              <a:t/>
            </a:r>
            <a:br>
              <a:rPr lang="it-IT" sz="3200" dirty="0" smtClean="0"/>
            </a:br>
            <a:r>
              <a:rPr lang="it-IT" sz="3200" dirty="0" smtClean="0"/>
              <a:t>Data</a:t>
            </a:r>
            <a:r>
              <a:rPr lang="it-IT" sz="3200" dirty="0"/>
              <a:t>, </a:t>
            </a:r>
            <a:r>
              <a:rPr lang="it-IT" sz="3200" dirty="0" err="1"/>
              <a:t>learning</a:t>
            </a:r>
            <a:r>
              <a:rPr lang="it-IT" sz="3200" dirty="0"/>
              <a:t> and cross-cultural </a:t>
            </a:r>
            <a:r>
              <a:rPr lang="it-IT" sz="3200" dirty="0" err="1" smtClean="0"/>
              <a:t>interaction</a:t>
            </a:r>
            <a:r>
              <a:rPr lang="it-IT" sz="3200" dirty="0"/>
              <a:t>: the PIXI </a:t>
            </a:r>
            <a:r>
              <a:rPr lang="it-IT" sz="3200" dirty="0" err="1"/>
              <a:t>project</a:t>
            </a:r>
            <a:endParaRPr lang="it-IT" sz="3200" dirty="0"/>
          </a:p>
        </p:txBody>
      </p:sp>
      <p:pic>
        <p:nvPicPr>
          <p:cNvPr id="3" name="Immagine 2"/>
          <p:cNvPicPr>
            <a:picLocks noChangeAspect="1"/>
          </p:cNvPicPr>
          <p:nvPr/>
        </p:nvPicPr>
        <p:blipFill>
          <a:blip r:embed="rId3" cstate="print"/>
          <a:stretch>
            <a:fillRect/>
          </a:stretch>
        </p:blipFill>
        <p:spPr>
          <a:xfrm>
            <a:off x="1742431" y="4191000"/>
            <a:ext cx="6353175" cy="2667000"/>
          </a:xfrm>
          <a:prstGeom prst="rect">
            <a:avLst/>
          </a:prstGeom>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543" y="1662458"/>
            <a:ext cx="3548063"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060" y="1593841"/>
            <a:ext cx="3369394" cy="252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164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704193" y="1866661"/>
            <a:ext cx="7945821" cy="1477328"/>
          </a:xfrm>
          <a:prstGeom prst="rect">
            <a:avLst/>
          </a:prstGeom>
        </p:spPr>
        <p:txBody>
          <a:bodyPr wrap="square">
            <a:spAutoFit/>
          </a:bodyPr>
          <a:lstStyle/>
          <a:p>
            <a:r>
              <a:rPr lang="en-GB" dirty="0"/>
              <a:t>We would have achieved little, though, without </a:t>
            </a:r>
            <a:r>
              <a:rPr lang="en-GB" dirty="0" smtClean="0"/>
              <a:t>the exacting</a:t>
            </a:r>
            <a:r>
              <a:rPr lang="en-GB" dirty="0"/>
              <a:t>, generous tenacity of Guy Aston who demanded scrupulous data </a:t>
            </a:r>
            <a:r>
              <a:rPr lang="en-GB" dirty="0" smtClean="0"/>
              <a:t>collection and </a:t>
            </a:r>
            <a:r>
              <a:rPr lang="en-GB" dirty="0"/>
              <a:t>transcription following the norms of conversational analysis while </a:t>
            </a:r>
            <a:r>
              <a:rPr lang="en-GB" dirty="0" smtClean="0"/>
              <a:t>encouraging interpretation </a:t>
            </a:r>
            <a:r>
              <a:rPr lang="en-GB" dirty="0"/>
              <a:t>from a range of perspectives</a:t>
            </a:r>
            <a:r>
              <a:rPr lang="en-GB" dirty="0" smtClean="0"/>
              <a:t>.</a:t>
            </a:r>
          </a:p>
          <a:p>
            <a:pPr algn="r"/>
            <a:r>
              <a:rPr lang="it-IT" i="1" dirty="0" smtClean="0"/>
              <a:t>Susan George, p. 409</a:t>
            </a:r>
            <a:endParaRPr lang="en-GB" i="1" dirty="0"/>
          </a:p>
        </p:txBody>
      </p:sp>
      <p:sp>
        <p:nvSpPr>
          <p:cNvPr id="4" name="CasellaDiTesto 3"/>
          <p:cNvSpPr txBox="1"/>
          <p:nvPr/>
        </p:nvSpPr>
        <p:spPr>
          <a:xfrm>
            <a:off x="788276" y="3631949"/>
            <a:ext cx="7861738" cy="3139321"/>
          </a:xfrm>
          <a:prstGeom prst="rect">
            <a:avLst/>
          </a:prstGeom>
          <a:noFill/>
        </p:spPr>
        <p:txBody>
          <a:bodyPr wrap="square" rtlCol="0">
            <a:spAutoFit/>
          </a:bodyPr>
          <a:lstStyle/>
          <a:p>
            <a:r>
              <a:rPr lang="en-GB" dirty="0" smtClean="0"/>
              <a:t>Despite </a:t>
            </a:r>
            <a:r>
              <a:rPr lang="en-GB" dirty="0"/>
              <a:t>Guy’s personal preference in the analysis of linguistic phenomena, he</a:t>
            </a:r>
          </a:p>
          <a:p>
            <a:r>
              <a:rPr lang="en-GB" dirty="0"/>
              <a:t>brought together as a team, a group of researchers from differing and contrasting</a:t>
            </a:r>
          </a:p>
          <a:p>
            <a:r>
              <a:rPr lang="en-GB" dirty="0" smtClean="0"/>
              <a:t>theoretical </a:t>
            </a:r>
            <a:r>
              <a:rPr lang="en-GB" dirty="0"/>
              <a:t>paradigms. As a consequence, discussion and interpretation of the </a:t>
            </a:r>
            <a:r>
              <a:rPr lang="en-GB" dirty="0" smtClean="0"/>
              <a:t>service encounter </a:t>
            </a:r>
            <a:r>
              <a:rPr lang="en-GB" dirty="0"/>
              <a:t>data were not constrained by the theoretical and descriptive </a:t>
            </a:r>
            <a:r>
              <a:rPr lang="en-GB" dirty="0" smtClean="0"/>
              <a:t>precepts of </a:t>
            </a:r>
            <a:r>
              <a:rPr lang="en-GB" dirty="0"/>
              <a:t>any given </a:t>
            </a:r>
            <a:r>
              <a:rPr lang="en-GB" dirty="0" smtClean="0"/>
              <a:t>paradigm […]. no </a:t>
            </a:r>
            <a:r>
              <a:rPr lang="en-GB" dirty="0"/>
              <a:t>approach or interpretation </a:t>
            </a:r>
            <a:r>
              <a:rPr lang="en-GB" dirty="0" smtClean="0"/>
              <a:t>was either </a:t>
            </a:r>
            <a:r>
              <a:rPr lang="en-GB" dirty="0"/>
              <a:t>strongly prioritised or marginalised. </a:t>
            </a:r>
            <a:r>
              <a:rPr lang="en-GB" dirty="0" smtClean="0"/>
              <a:t>[…] The </a:t>
            </a:r>
            <a:r>
              <a:rPr lang="en-GB" dirty="0"/>
              <a:t>result was not only a far richer understanding of the </a:t>
            </a:r>
            <a:r>
              <a:rPr lang="en-GB" dirty="0" smtClean="0"/>
              <a:t>phenomena under </a:t>
            </a:r>
            <a:r>
              <a:rPr lang="en-GB" dirty="0"/>
              <a:t>attention, but also a greater understanding on the part of individuals in </a:t>
            </a:r>
            <a:r>
              <a:rPr lang="en-GB" dirty="0" smtClean="0"/>
              <a:t>the group </a:t>
            </a:r>
            <a:r>
              <a:rPr lang="en-GB" dirty="0"/>
              <a:t>of what approaches other than their own preferred approach could bring</a:t>
            </a:r>
            <a:r>
              <a:rPr lang="en-GB" dirty="0" smtClean="0"/>
              <a:t>.</a:t>
            </a:r>
          </a:p>
          <a:p>
            <a:pPr algn="r"/>
            <a:r>
              <a:rPr lang="it-IT" i="1" dirty="0" smtClean="0"/>
              <a:t>Gordon </a:t>
            </a:r>
            <a:r>
              <a:rPr lang="it-IT" i="1" dirty="0" err="1" smtClean="0"/>
              <a:t>Tucker</a:t>
            </a:r>
            <a:r>
              <a:rPr lang="it-IT" i="1" dirty="0" smtClean="0"/>
              <a:t>, p. 415</a:t>
            </a:r>
            <a:endParaRPr lang="it-IT" i="1" dirty="0"/>
          </a:p>
          <a:p>
            <a:endParaRPr lang="en-GB" dirty="0"/>
          </a:p>
        </p:txBody>
      </p:sp>
      <p:sp>
        <p:nvSpPr>
          <p:cNvPr id="2" name="CasellaDiTesto 1"/>
          <p:cNvSpPr txBox="1"/>
          <p:nvPr/>
        </p:nvSpPr>
        <p:spPr>
          <a:xfrm>
            <a:off x="704194" y="378372"/>
            <a:ext cx="7861738" cy="1200329"/>
          </a:xfrm>
          <a:prstGeom prst="rect">
            <a:avLst/>
          </a:prstGeom>
          <a:noFill/>
        </p:spPr>
        <p:txBody>
          <a:bodyPr wrap="square" rtlCol="0">
            <a:spAutoFit/>
          </a:bodyPr>
          <a:lstStyle/>
          <a:p>
            <a:r>
              <a:rPr lang="en-GB" dirty="0"/>
              <a:t>Over the </a:t>
            </a:r>
            <a:r>
              <a:rPr lang="en-GB" dirty="0" smtClean="0"/>
              <a:t>years […] it </a:t>
            </a:r>
            <a:r>
              <a:rPr lang="en-GB" dirty="0"/>
              <a:t>has always felt rewarding to be reminded of my collaboration</a:t>
            </a:r>
          </a:p>
          <a:p>
            <a:r>
              <a:rPr lang="en-GB" dirty="0"/>
              <a:t>in the PIXI project, co-ordinated by Guy and with Anna and Daniela prominent</a:t>
            </a:r>
          </a:p>
          <a:p>
            <a:r>
              <a:rPr lang="en-GB" dirty="0"/>
              <a:t>members on the team</a:t>
            </a:r>
            <a:r>
              <a:rPr lang="en-GB" dirty="0" smtClean="0"/>
              <a:t>.</a:t>
            </a:r>
          </a:p>
          <a:p>
            <a:pPr algn="r"/>
            <a:r>
              <a:rPr lang="it-IT" i="1" dirty="0" smtClean="0"/>
              <a:t>Gillian Mansfield, p. 405</a:t>
            </a:r>
            <a:endParaRPr lang="en-GB" i="1" dirty="0"/>
          </a:p>
        </p:txBody>
      </p:sp>
    </p:spTree>
    <p:extLst>
      <p:ext uri="{BB962C8B-B14F-4D97-AF65-F5344CB8AC3E}">
        <p14:creationId xmlns:p14="http://schemas.microsoft.com/office/powerpoint/2010/main" val="334972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500"/>
                                        <p:tgtEl>
                                          <p:spTgt spid="4">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62152" y="599090"/>
            <a:ext cx="7714593" cy="5909310"/>
          </a:xfrm>
          <a:prstGeom prst="rect">
            <a:avLst/>
          </a:prstGeom>
          <a:noFill/>
        </p:spPr>
        <p:txBody>
          <a:bodyPr wrap="square" rtlCol="0">
            <a:spAutoFit/>
          </a:bodyPr>
          <a:lstStyle/>
          <a:p>
            <a:r>
              <a:rPr lang="en-GB" dirty="0"/>
              <a:t>Intellectually, I learnt about the importance of data-based – if not actually</a:t>
            </a:r>
          </a:p>
          <a:p>
            <a:r>
              <a:rPr lang="en-GB" dirty="0"/>
              <a:t>data-driven – research to find out how interaction really works in real settings,</a:t>
            </a:r>
          </a:p>
          <a:p>
            <a:r>
              <a:rPr lang="en-GB" dirty="0"/>
              <a:t>within and across different language/cultures, about the use of authentic </a:t>
            </a:r>
            <a:r>
              <a:rPr lang="en-GB" dirty="0" smtClean="0"/>
              <a:t>naturally occurring </a:t>
            </a:r>
            <a:r>
              <a:rPr lang="en-GB" dirty="0"/>
              <a:t>interaction </a:t>
            </a:r>
            <a:r>
              <a:rPr lang="en-GB" dirty="0" smtClean="0"/>
              <a:t>data […]</a:t>
            </a:r>
          </a:p>
          <a:p>
            <a:endParaRPr lang="it-IT" dirty="0"/>
          </a:p>
          <a:p>
            <a:r>
              <a:rPr lang="en-GB" dirty="0"/>
              <a:t>Emotionally and spiritually, I learned about community and love and kindness</a:t>
            </a:r>
          </a:p>
          <a:p>
            <a:r>
              <a:rPr lang="en-GB" dirty="0"/>
              <a:t>and loyalty and honesty among research companions and friends, and I am even</a:t>
            </a:r>
          </a:p>
          <a:p>
            <a:r>
              <a:rPr lang="en-GB" dirty="0"/>
              <a:t>more immensely grateful for those gifts</a:t>
            </a:r>
            <a:r>
              <a:rPr lang="en-GB" dirty="0" smtClean="0"/>
              <a:t>. […]</a:t>
            </a:r>
          </a:p>
          <a:p>
            <a:pPr algn="r"/>
            <a:r>
              <a:rPr lang="it-IT" i="1" dirty="0" err="1"/>
              <a:t>Jocelyne</a:t>
            </a:r>
            <a:r>
              <a:rPr lang="it-IT" i="1" dirty="0"/>
              <a:t> Vincent, </a:t>
            </a:r>
            <a:r>
              <a:rPr lang="it-IT" i="1" dirty="0" smtClean="0"/>
              <a:t>p. </a:t>
            </a:r>
            <a:r>
              <a:rPr lang="it-IT" dirty="0" smtClean="0"/>
              <a:t>432</a:t>
            </a:r>
            <a:endParaRPr lang="it-IT" dirty="0"/>
          </a:p>
          <a:p>
            <a:endParaRPr lang="it-IT" dirty="0" smtClean="0"/>
          </a:p>
          <a:p>
            <a:endParaRPr lang="it-IT" dirty="0"/>
          </a:p>
          <a:p>
            <a:endParaRPr lang="en-GB" dirty="0" smtClean="0"/>
          </a:p>
          <a:p>
            <a:r>
              <a:rPr lang="en-GB" dirty="0" smtClean="0"/>
              <a:t>Envoi – addressed to ‘young language and communication researchers’:</a:t>
            </a:r>
          </a:p>
          <a:p>
            <a:endParaRPr lang="en-GB" dirty="0"/>
          </a:p>
          <a:p>
            <a:r>
              <a:rPr lang="en-GB" dirty="0" smtClean="0"/>
              <a:t>Your </a:t>
            </a:r>
            <a:r>
              <a:rPr lang="en-GB" dirty="0"/>
              <a:t>best chance for </a:t>
            </a:r>
            <a:r>
              <a:rPr lang="en-GB" dirty="0" smtClean="0"/>
              <a:t>[offering </a:t>
            </a:r>
            <a:r>
              <a:rPr lang="en-GB" dirty="0"/>
              <a:t>useful insights for both intercultural understanding </a:t>
            </a:r>
            <a:r>
              <a:rPr lang="en-GB" dirty="0" smtClean="0"/>
              <a:t>and mediation </a:t>
            </a:r>
            <a:r>
              <a:rPr lang="en-GB" dirty="0"/>
              <a:t>and for second language/culture pedagogy</a:t>
            </a:r>
            <a:r>
              <a:rPr lang="en-GB" dirty="0" smtClean="0"/>
              <a:t>] </a:t>
            </a:r>
            <a:r>
              <a:rPr lang="en-GB" dirty="0"/>
              <a:t>is to seek out both collaboration with researchers within your discipline with </a:t>
            </a:r>
            <a:r>
              <a:rPr lang="en-GB" dirty="0" smtClean="0"/>
              <a:t>different </a:t>
            </a:r>
            <a:r>
              <a:rPr lang="en-GB" dirty="0"/>
              <a:t>methodological approaches, possibly also from different cultures themselves</a:t>
            </a:r>
            <a:r>
              <a:rPr lang="en-GB" dirty="0" smtClean="0"/>
              <a:t>, and </a:t>
            </a:r>
            <a:r>
              <a:rPr lang="en-GB" dirty="0"/>
              <a:t>from other neighbouring disciplines, thus engaging in interdisciplinary and </a:t>
            </a:r>
            <a:r>
              <a:rPr lang="en-GB" dirty="0" smtClean="0"/>
              <a:t>intercultural interaction</a:t>
            </a:r>
            <a:r>
              <a:rPr lang="en-GB" dirty="0"/>
              <a:t>, each ‘culture’ talking to and benefitting from the other</a:t>
            </a:r>
            <a:r>
              <a:rPr lang="en-GB" dirty="0" smtClean="0"/>
              <a:t>.</a:t>
            </a:r>
          </a:p>
          <a:p>
            <a:pPr algn="r"/>
            <a:r>
              <a:rPr lang="it-IT" i="1" dirty="0" err="1"/>
              <a:t>Jocelyne</a:t>
            </a:r>
            <a:r>
              <a:rPr lang="it-IT" i="1" dirty="0"/>
              <a:t> Vincent, </a:t>
            </a:r>
            <a:r>
              <a:rPr lang="it-IT" i="1" dirty="0" smtClean="0"/>
              <a:t>pp. </a:t>
            </a:r>
            <a:r>
              <a:rPr lang="it-IT" dirty="0" smtClean="0"/>
              <a:t>432-433</a:t>
            </a:r>
            <a:endParaRPr lang="en-GB" dirty="0"/>
          </a:p>
        </p:txBody>
      </p:sp>
    </p:spTree>
    <p:extLst>
      <p:ext uri="{BB962C8B-B14F-4D97-AF65-F5344CB8AC3E}">
        <p14:creationId xmlns:p14="http://schemas.microsoft.com/office/powerpoint/2010/main" val="130497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1" end="11"/>
                                            </p:txEl>
                                          </p:spTgt>
                                        </p:tgtEl>
                                        <p:attrNameLst>
                                          <p:attrName>style.visibility</p:attrName>
                                        </p:attrNameLst>
                                      </p:cBhvr>
                                      <p:to>
                                        <p:strVal val="visible"/>
                                      </p:to>
                                    </p:set>
                                    <p:animEffect transition="in" filter="fade">
                                      <p:cBhvr>
                                        <p:cTn id="32" dur="500"/>
                                        <p:tgtEl>
                                          <p:spTgt spid="2">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animEffect transition="in" filter="fade">
                                      <p:cBhvr>
                                        <p:cTn id="35" dur="500"/>
                                        <p:tgtEl>
                                          <p:spTgt spid="2">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14" end="14"/>
                                            </p:txEl>
                                          </p:spTgt>
                                        </p:tgtEl>
                                        <p:attrNameLst>
                                          <p:attrName>style.visibility</p:attrName>
                                        </p:attrNameLst>
                                      </p:cBhvr>
                                      <p:to>
                                        <p:strVal val="visible"/>
                                      </p:to>
                                    </p:set>
                                    <p:animEffect transition="in" filter="fade">
                                      <p:cBhvr>
                                        <p:cTn id="38"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500856"/>
            <a:ext cx="4038600" cy="538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500856"/>
            <a:ext cx="4038600" cy="538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66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86446" y="291265"/>
            <a:ext cx="4127863" cy="584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e 6"/>
          <p:cNvSpPr/>
          <p:nvPr/>
        </p:nvSpPr>
        <p:spPr>
          <a:xfrm>
            <a:off x="2748424" y="2564904"/>
            <a:ext cx="2687671"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8307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86446" y="291265"/>
            <a:ext cx="4127863" cy="584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e 6"/>
          <p:cNvSpPr/>
          <p:nvPr/>
        </p:nvSpPr>
        <p:spPr>
          <a:xfrm>
            <a:off x="2732748" y="2276872"/>
            <a:ext cx="77332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1410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cstate="print"/>
          <a:stretch>
            <a:fillRect/>
          </a:stretch>
        </p:blipFill>
        <p:spPr>
          <a:xfrm>
            <a:off x="6021923" y="82296"/>
            <a:ext cx="2726109" cy="3862743"/>
          </a:xfrm>
          <a:prstGeom prst="rect">
            <a:avLst/>
          </a:prstGeom>
        </p:spPr>
      </p:pic>
      <p:pic>
        <p:nvPicPr>
          <p:cNvPr id="5" name="Immagine 4"/>
          <p:cNvPicPr>
            <a:picLocks noChangeAspect="1"/>
          </p:cNvPicPr>
          <p:nvPr/>
        </p:nvPicPr>
        <p:blipFill>
          <a:blip r:embed="rId4" cstate="print"/>
          <a:stretch>
            <a:fillRect/>
          </a:stretch>
        </p:blipFill>
        <p:spPr>
          <a:xfrm>
            <a:off x="1755648" y="3945039"/>
            <a:ext cx="6992384" cy="2465463"/>
          </a:xfrm>
          <a:prstGeom prst="rect">
            <a:avLst/>
          </a:prstGeom>
        </p:spPr>
      </p:pic>
      <p:pic>
        <p:nvPicPr>
          <p:cNvPr id="10" name="Immagine 9"/>
          <p:cNvPicPr>
            <a:picLocks noChangeAspect="1"/>
          </p:cNvPicPr>
          <p:nvPr/>
        </p:nvPicPr>
        <p:blipFill>
          <a:blip r:embed="rId5" cstate="print"/>
          <a:stretch>
            <a:fillRect/>
          </a:stretch>
        </p:blipFill>
        <p:spPr>
          <a:xfrm>
            <a:off x="317647" y="284828"/>
            <a:ext cx="5419725" cy="2200275"/>
          </a:xfrm>
          <a:prstGeom prst="rect">
            <a:avLst/>
          </a:prstGeom>
        </p:spPr>
      </p:pic>
      <p:sp>
        <p:nvSpPr>
          <p:cNvPr id="2" name="CasellaDiTesto 1"/>
          <p:cNvSpPr txBox="1"/>
          <p:nvPr/>
        </p:nvSpPr>
        <p:spPr>
          <a:xfrm>
            <a:off x="317646" y="2485103"/>
            <a:ext cx="5133931" cy="1569660"/>
          </a:xfrm>
          <a:prstGeom prst="rect">
            <a:avLst/>
          </a:prstGeom>
          <a:noFill/>
        </p:spPr>
        <p:txBody>
          <a:bodyPr wrap="square" rtlCol="0">
            <a:spAutoFit/>
          </a:bodyPr>
          <a:lstStyle/>
          <a:p>
            <a:pPr algn="just"/>
            <a:r>
              <a:rPr lang="en-GB" sz="1200" b="1" dirty="0">
                <a:latin typeface="Californian FB" panose="0207040306080B030204" pitchFamily="18" charset="0"/>
              </a:rPr>
              <a:t>This volume is a joint publication of </a:t>
            </a:r>
            <a:r>
              <a:rPr lang="en-GB" sz="1200" b="1" dirty="0" err="1">
                <a:latin typeface="Californian FB" panose="0207040306080B030204" pitchFamily="18" charset="0"/>
              </a:rPr>
              <a:t>Studi</a:t>
            </a:r>
            <a:r>
              <a:rPr lang="en-GB" sz="1200" b="1" dirty="0">
                <a:latin typeface="Californian FB" panose="0207040306080B030204" pitchFamily="18" charset="0"/>
              </a:rPr>
              <a:t> </a:t>
            </a:r>
            <a:r>
              <a:rPr lang="en-GB" sz="1200" b="1" dirty="0" err="1">
                <a:latin typeface="Californian FB" panose="0207040306080B030204" pitchFamily="18" charset="0"/>
              </a:rPr>
              <a:t>AItLA</a:t>
            </a:r>
            <a:r>
              <a:rPr lang="en-GB" sz="1200" b="1" dirty="0">
                <a:latin typeface="Californian FB" panose="0207040306080B030204" pitchFamily="18" charset="0"/>
              </a:rPr>
              <a:t> and the on-line journal </a:t>
            </a:r>
            <a:r>
              <a:rPr lang="en-GB" sz="1200" b="1" dirty="0" err="1" smtClean="0">
                <a:latin typeface="Californian FB" panose="0207040306080B030204" pitchFamily="18" charset="0"/>
              </a:rPr>
              <a:t>inTRAlinea</a:t>
            </a:r>
            <a:r>
              <a:rPr lang="en-GB" sz="1200" b="1" dirty="0">
                <a:latin typeface="Californian FB" panose="0207040306080B030204" pitchFamily="18" charset="0"/>
              </a:rPr>
              <a:t>. It would have never been possible without the precious help and support of the </a:t>
            </a:r>
            <a:r>
              <a:rPr lang="en-GB" sz="1200" b="1" dirty="0" err="1">
                <a:latin typeface="Californian FB" panose="0207040306080B030204" pitchFamily="18" charset="0"/>
              </a:rPr>
              <a:t>AItLA</a:t>
            </a:r>
            <a:r>
              <a:rPr lang="en-GB" sz="1200" b="1" dirty="0">
                <a:latin typeface="Californian FB" panose="0207040306080B030204" pitchFamily="18" charset="0"/>
              </a:rPr>
              <a:t> Board, Anna De </a:t>
            </a:r>
            <a:r>
              <a:rPr lang="en-GB" sz="1200" b="1" dirty="0" err="1">
                <a:latin typeface="Californian FB" panose="0207040306080B030204" pitchFamily="18" charset="0"/>
              </a:rPr>
              <a:t>Meo</a:t>
            </a:r>
            <a:r>
              <a:rPr lang="en-GB" sz="1200" b="1" dirty="0">
                <a:latin typeface="Californian FB" panose="0207040306080B030204" pitchFamily="18" charset="0"/>
              </a:rPr>
              <a:t>, Cristina </a:t>
            </a:r>
            <a:r>
              <a:rPr lang="en-GB" sz="1200" b="1" dirty="0" err="1">
                <a:latin typeface="Californian FB" panose="0207040306080B030204" pitchFamily="18" charset="0"/>
              </a:rPr>
              <a:t>Bosisio</a:t>
            </a:r>
            <a:r>
              <a:rPr lang="en-GB" sz="1200" b="1" dirty="0">
                <a:latin typeface="Californian FB" panose="0207040306080B030204" pitchFamily="18" charset="0"/>
              </a:rPr>
              <a:t>, Elena </a:t>
            </a:r>
            <a:r>
              <a:rPr lang="en-GB" sz="1200" b="1" dirty="0" err="1">
                <a:latin typeface="Californian FB" panose="0207040306080B030204" pitchFamily="18" charset="0"/>
              </a:rPr>
              <a:t>Nuzzo</a:t>
            </a:r>
            <a:r>
              <a:rPr lang="en-GB" sz="1200" b="1" dirty="0">
                <a:latin typeface="Californian FB" panose="0207040306080B030204" pitchFamily="18" charset="0"/>
              </a:rPr>
              <a:t>, Lorenzo </a:t>
            </a:r>
            <a:r>
              <a:rPr lang="en-GB" sz="1200" b="1" dirty="0" err="1">
                <a:latin typeface="Californian FB" panose="0207040306080B030204" pitchFamily="18" charset="0"/>
              </a:rPr>
              <a:t>Spreafico</a:t>
            </a:r>
            <a:r>
              <a:rPr lang="en-GB" sz="1200" b="1" dirty="0">
                <a:latin typeface="Californian FB" panose="0207040306080B030204" pitchFamily="18" charset="0"/>
              </a:rPr>
              <a:t>, and the </a:t>
            </a:r>
            <a:r>
              <a:rPr lang="en-GB" sz="1200" b="1" dirty="0" err="1">
                <a:latin typeface="Californian FB" panose="0207040306080B030204" pitchFamily="18" charset="0"/>
              </a:rPr>
              <a:t>i</a:t>
            </a:r>
            <a:r>
              <a:rPr lang="en-GB" sz="1200" b="1" smtClean="0">
                <a:latin typeface="Californian FB" panose="0207040306080B030204" pitchFamily="18" charset="0"/>
              </a:rPr>
              <a:t>nTRAlinea</a:t>
            </a:r>
            <a:r>
              <a:rPr lang="en-GB" sz="1200" b="1" dirty="0" smtClean="0">
                <a:latin typeface="Californian FB" panose="0207040306080B030204" pitchFamily="18" charset="0"/>
              </a:rPr>
              <a:t> </a:t>
            </a:r>
            <a:r>
              <a:rPr lang="en-GB" sz="1200" b="1" dirty="0">
                <a:latin typeface="Californian FB" panose="0207040306080B030204" pitchFamily="18" charset="0"/>
              </a:rPr>
              <a:t>editor Chris Rundle. Our warmest thanks go to Carla </a:t>
            </a:r>
            <a:r>
              <a:rPr lang="en-GB" sz="1200" b="1" dirty="0" err="1">
                <a:latin typeface="Californian FB" panose="0207040306080B030204" pitchFamily="18" charset="0"/>
              </a:rPr>
              <a:t>Bazzanella</a:t>
            </a:r>
            <a:r>
              <a:rPr lang="en-GB" sz="1200" b="1" dirty="0">
                <a:latin typeface="Californian FB" panose="0207040306080B030204" pitchFamily="18" charset="0"/>
              </a:rPr>
              <a:t> and </a:t>
            </a:r>
            <a:r>
              <a:rPr lang="en-GB" sz="1200" b="1" dirty="0" err="1">
                <a:latin typeface="Californian FB" panose="0207040306080B030204" pitchFamily="18" charset="0"/>
              </a:rPr>
              <a:t>Enrica</a:t>
            </a:r>
            <a:r>
              <a:rPr lang="en-GB" sz="1200" b="1" dirty="0">
                <a:latin typeface="Californian FB" panose="0207040306080B030204" pitchFamily="18" charset="0"/>
              </a:rPr>
              <a:t> </a:t>
            </a:r>
            <a:r>
              <a:rPr lang="en-GB" sz="1200" b="1" dirty="0" err="1">
                <a:latin typeface="Californian FB" panose="0207040306080B030204" pitchFamily="18" charset="0"/>
              </a:rPr>
              <a:t>Galazzi</a:t>
            </a:r>
            <a:r>
              <a:rPr lang="en-GB" sz="1200" b="1" dirty="0">
                <a:latin typeface="Californian FB" panose="0207040306080B030204" pitchFamily="18" charset="0"/>
              </a:rPr>
              <a:t>, who followed us throughout the editing process with their gentle, punctual and insightful comments and advice.</a:t>
            </a:r>
            <a:endParaRPr lang="it-IT" sz="1200" b="1" dirty="0">
              <a:latin typeface="Californian FB" panose="0207040306080B030204" pitchFamily="18" charset="0"/>
            </a:endParaRPr>
          </a:p>
          <a:p>
            <a:endParaRPr lang="it-IT" sz="1200" dirty="0"/>
          </a:p>
        </p:txBody>
      </p:sp>
    </p:spTree>
    <p:extLst>
      <p:ext uri="{BB962C8B-B14F-4D97-AF65-F5344CB8AC3E}">
        <p14:creationId xmlns:p14="http://schemas.microsoft.com/office/powerpoint/2010/main" val="212395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47534" y="642270"/>
            <a:ext cx="4216690" cy="588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892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49686" y="476250"/>
            <a:ext cx="4644628" cy="619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36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strips(downLeft)">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8650" y="1"/>
            <a:ext cx="7886700" cy="1321904"/>
          </a:xfrm>
        </p:spPr>
        <p:txBody>
          <a:bodyPr/>
          <a:lstStyle/>
          <a:p>
            <a:pPr algn="ctr"/>
            <a:r>
              <a:rPr lang="it-IT" dirty="0" err="1" smtClean="0"/>
              <a:t>Contents</a:t>
            </a:r>
            <a:endParaRPr lang="en-GB" dirty="0"/>
          </a:p>
        </p:txBody>
      </p:sp>
      <p:sp>
        <p:nvSpPr>
          <p:cNvPr id="3" name="Segnaposto contenuto 2"/>
          <p:cNvSpPr>
            <a:spLocks noGrp="1"/>
          </p:cNvSpPr>
          <p:nvPr>
            <p:ph idx="1"/>
          </p:nvPr>
        </p:nvSpPr>
        <p:spPr>
          <a:xfrm>
            <a:off x="496957" y="1222513"/>
            <a:ext cx="8358808" cy="5486400"/>
          </a:xfrm>
        </p:spPr>
        <p:txBody>
          <a:bodyPr>
            <a:normAutofit fontScale="85000" lnSpcReduction="20000"/>
          </a:bodyPr>
          <a:lstStyle/>
          <a:p>
            <a:pPr marL="0" indent="-1080000">
              <a:buNone/>
            </a:pPr>
            <a:r>
              <a:rPr lang="it-IT" dirty="0" err="1" smtClean="0"/>
              <a:t>Introduction</a:t>
            </a:r>
            <a:endParaRPr lang="it-IT" dirty="0" smtClean="0"/>
          </a:p>
          <a:p>
            <a:pPr marL="0" indent="-1080000">
              <a:spcBef>
                <a:spcPts val="3000"/>
              </a:spcBef>
              <a:buNone/>
            </a:pPr>
            <a:r>
              <a:rPr lang="it-IT" sz="3200" dirty="0" smtClean="0"/>
              <a:t>Part 1	     </a:t>
            </a:r>
            <a:r>
              <a:rPr lang="it-IT" sz="3200" dirty="0" err="1" smtClean="0"/>
              <a:t>Interpreting</a:t>
            </a:r>
            <a:r>
              <a:rPr lang="it-IT" sz="3200" dirty="0" smtClean="0"/>
              <a:t> and </a:t>
            </a:r>
            <a:r>
              <a:rPr lang="it-IT" sz="3200" dirty="0" err="1" smtClean="0"/>
              <a:t>mediating</a:t>
            </a:r>
            <a:endParaRPr lang="it-IT" sz="3200" dirty="0" smtClean="0"/>
          </a:p>
          <a:p>
            <a:pPr marL="0" indent="-1080000">
              <a:spcBef>
                <a:spcPts val="3000"/>
              </a:spcBef>
              <a:buNone/>
            </a:pPr>
            <a:r>
              <a:rPr lang="it-IT" sz="3200" dirty="0" smtClean="0"/>
              <a:t>Part 2	     Corpora and </a:t>
            </a:r>
            <a:r>
              <a:rPr lang="it-IT" sz="3200" dirty="0" err="1" smtClean="0"/>
              <a:t>other</a:t>
            </a:r>
            <a:r>
              <a:rPr lang="it-IT" sz="3200" dirty="0" smtClean="0"/>
              <a:t> </a:t>
            </a:r>
            <a:r>
              <a:rPr lang="it-IT" sz="3200" dirty="0" err="1" smtClean="0"/>
              <a:t>tools</a:t>
            </a:r>
            <a:r>
              <a:rPr lang="it-IT" sz="3200" dirty="0" smtClean="0"/>
              <a:t> in </a:t>
            </a:r>
            <a:r>
              <a:rPr lang="it-IT" sz="3200" dirty="0" err="1" smtClean="0"/>
              <a:t>translation</a:t>
            </a:r>
            <a:r>
              <a:rPr lang="it-IT" sz="3200" dirty="0" smtClean="0"/>
              <a:t> 		     </a:t>
            </a:r>
            <a:r>
              <a:rPr lang="it-IT" sz="3200" dirty="0" err="1" smtClean="0"/>
              <a:t>teaching</a:t>
            </a:r>
            <a:r>
              <a:rPr lang="it-IT" sz="3200" dirty="0" smtClean="0"/>
              <a:t> and </a:t>
            </a:r>
            <a:r>
              <a:rPr lang="it-IT" sz="3200" dirty="0" err="1" smtClean="0"/>
              <a:t>learning</a:t>
            </a:r>
            <a:endParaRPr lang="it-IT" sz="3200" dirty="0" smtClean="0"/>
          </a:p>
          <a:p>
            <a:pPr marL="0" indent="-1080000">
              <a:spcBef>
                <a:spcPts val="3000"/>
              </a:spcBef>
              <a:buNone/>
            </a:pPr>
            <a:r>
              <a:rPr lang="it-IT" sz="3200" dirty="0" smtClean="0"/>
              <a:t>Part 3	     Learning the </a:t>
            </a:r>
            <a:r>
              <a:rPr lang="it-IT" sz="3200" dirty="0" err="1" smtClean="0"/>
              <a:t>other’s</a:t>
            </a:r>
            <a:r>
              <a:rPr lang="it-IT" sz="3200" dirty="0" smtClean="0"/>
              <a:t> </a:t>
            </a:r>
            <a:r>
              <a:rPr lang="it-IT" sz="3200" dirty="0" err="1" smtClean="0"/>
              <a:t>language</a:t>
            </a:r>
            <a:r>
              <a:rPr lang="it-IT" sz="3200" dirty="0" smtClean="0"/>
              <a:t> and </a:t>
            </a:r>
            <a:r>
              <a:rPr lang="it-IT" sz="3200" dirty="0" err="1" smtClean="0"/>
              <a:t>our</a:t>
            </a:r>
            <a:r>
              <a:rPr lang="it-IT" sz="3200" dirty="0" smtClean="0"/>
              <a:t> </a:t>
            </a:r>
            <a:r>
              <a:rPr lang="it-IT" sz="3200" dirty="0" err="1" smtClean="0"/>
              <a:t>own</a:t>
            </a:r>
            <a:endParaRPr lang="it-IT" sz="3200" dirty="0" smtClean="0"/>
          </a:p>
          <a:p>
            <a:pPr marL="0" indent="-1080000">
              <a:spcBef>
                <a:spcPts val="3000"/>
              </a:spcBef>
              <a:buNone/>
            </a:pPr>
            <a:r>
              <a:rPr lang="it-IT" sz="3200" dirty="0" smtClean="0"/>
              <a:t>Part 4	     </a:t>
            </a:r>
            <a:r>
              <a:rPr lang="it-IT" sz="3200" dirty="0" err="1" smtClean="0"/>
              <a:t>Reflections</a:t>
            </a:r>
            <a:r>
              <a:rPr lang="it-IT" sz="3200" dirty="0" smtClean="0"/>
              <a:t> on (cross)</a:t>
            </a:r>
            <a:r>
              <a:rPr lang="it-IT" sz="3200" dirty="0" err="1" smtClean="0"/>
              <a:t>language</a:t>
            </a:r>
            <a:r>
              <a:rPr lang="it-IT" sz="3200" dirty="0" smtClean="0"/>
              <a:t> </a:t>
            </a:r>
            <a:r>
              <a:rPr lang="it-IT" sz="3200" dirty="0" err="1" smtClean="0"/>
              <a:t>issues</a:t>
            </a:r>
            <a:endParaRPr lang="it-IT" sz="3200" dirty="0" smtClean="0"/>
          </a:p>
          <a:p>
            <a:pPr marL="0" indent="-1080000">
              <a:buNone/>
            </a:pPr>
            <a:endParaRPr lang="it-IT" dirty="0" smtClean="0"/>
          </a:p>
          <a:p>
            <a:pPr marL="0" indent="-1080000">
              <a:buNone/>
            </a:pPr>
            <a:r>
              <a:rPr lang="it-IT" sz="3200" dirty="0" smtClean="0"/>
              <a:t>Post-Scriptum   Data, </a:t>
            </a:r>
            <a:r>
              <a:rPr lang="it-IT" sz="3200" dirty="0" err="1" smtClean="0"/>
              <a:t>learning</a:t>
            </a:r>
            <a:r>
              <a:rPr lang="it-IT" sz="3200" dirty="0" smtClean="0"/>
              <a:t> and cross-cultural 			     </a:t>
            </a:r>
            <a:r>
              <a:rPr lang="it-IT" sz="3200" dirty="0" err="1" smtClean="0"/>
              <a:t>interaction</a:t>
            </a:r>
            <a:r>
              <a:rPr lang="it-IT" sz="3200" dirty="0" smtClean="0"/>
              <a:t>: the PIXI </a:t>
            </a:r>
            <a:r>
              <a:rPr lang="it-IT" sz="3200" dirty="0" err="1" smtClean="0"/>
              <a:t>project</a:t>
            </a:r>
            <a:endParaRPr lang="it-IT" sz="3200" dirty="0" smtClean="0"/>
          </a:p>
          <a:p>
            <a:pPr marL="0" indent="-1080000">
              <a:spcBef>
                <a:spcPts val="0"/>
              </a:spcBef>
              <a:buNone/>
            </a:pPr>
            <a:endParaRPr lang="it-IT" sz="3200" dirty="0" smtClean="0"/>
          </a:p>
          <a:p>
            <a:pPr marL="0" indent="-1080000">
              <a:buNone/>
            </a:pPr>
            <a:r>
              <a:rPr lang="it-IT" dirty="0" err="1" smtClean="0"/>
              <a:t>Aston</a:t>
            </a:r>
            <a:r>
              <a:rPr lang="it-IT" dirty="0" smtClean="0"/>
              <a:t>, </a:t>
            </a:r>
            <a:r>
              <a:rPr lang="it-IT" dirty="0" err="1" smtClean="0"/>
              <a:t>Ciliberti</a:t>
            </a:r>
            <a:r>
              <a:rPr lang="it-IT" dirty="0" smtClean="0"/>
              <a:t>, Zorzi: a </a:t>
            </a:r>
            <a:r>
              <a:rPr lang="it-IT" dirty="0" err="1" smtClean="0"/>
              <a:t>bibliographical</a:t>
            </a:r>
            <a:r>
              <a:rPr lang="it-IT" dirty="0" smtClean="0"/>
              <a:t> </a:t>
            </a:r>
            <a:r>
              <a:rPr lang="it-IT" dirty="0" err="1" smtClean="0"/>
              <a:t>repertoire</a:t>
            </a:r>
            <a:endParaRPr lang="it-IT" dirty="0" smtClean="0"/>
          </a:p>
          <a:p>
            <a:pPr marL="0" indent="-1080000">
              <a:buNone/>
            </a:pPr>
            <a:endParaRPr lang="en-GB" dirty="0"/>
          </a:p>
        </p:txBody>
      </p:sp>
    </p:spTree>
    <p:extLst>
      <p:ext uri="{BB962C8B-B14F-4D97-AF65-F5344CB8AC3E}">
        <p14:creationId xmlns:p14="http://schemas.microsoft.com/office/powerpoint/2010/main" val="4206225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i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2256</TotalTime>
  <Words>7299</Words>
  <Application>Microsoft Office PowerPoint</Application>
  <PresentationFormat>Presentazione su schermo (4:3)</PresentationFormat>
  <Paragraphs>284</Paragraphs>
  <Slides>28</Slides>
  <Notes>28</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28</vt:i4>
      </vt:variant>
    </vt:vector>
  </HeadingPairs>
  <TitlesOfParts>
    <vt:vector size="36" baseType="lpstr">
      <vt:lpstr>Arial</vt:lpstr>
      <vt:lpstr>Calibri</vt:lpstr>
      <vt:lpstr>Calibri Light</vt:lpstr>
      <vt:lpstr>Californian FB</vt:lpstr>
      <vt:lpstr>GaramondPremrPro</vt:lpstr>
      <vt:lpstr>Times New Roman</vt:lpstr>
      <vt:lpstr>Wingdings</vt:lpstr>
      <vt:lpstr>Office Theme</vt:lpstr>
      <vt:lpstr>TAIL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Contents</vt:lpstr>
      <vt:lpstr>Part 1: Interpreting and mediating</vt:lpstr>
      <vt:lpstr>Part 2: Corpora and other tools in translation teaching and learning </vt:lpstr>
      <vt:lpstr>Part 3: Learning the other’s language and our own </vt:lpstr>
      <vt:lpstr>Part 4: Reflections on (cross)language issues</vt:lpstr>
      <vt:lpstr>What do the contributors say about Guy as a friend, teacher, educator? </vt:lpstr>
      <vt:lpstr>Presentazione standard di PowerPoint</vt:lpstr>
      <vt:lpstr>Presentazione standard di PowerPoint</vt:lpstr>
      <vt:lpstr>Presentazione standard di PowerPoint</vt:lpstr>
      <vt:lpstr>Presentazione standard di PowerPoint</vt:lpstr>
      <vt:lpstr>What do the «lessons» shared tell us about Guy’s legacy as a teacher/educator?</vt:lpstr>
      <vt:lpstr>Thinking about university classrooms</vt:lpstr>
      <vt:lpstr>Presentazione standard di PowerPoint</vt:lpstr>
      <vt:lpstr>Presentazione standard di PowerPoint</vt:lpstr>
      <vt:lpstr>Presentazione standard di PowerPoint</vt:lpstr>
      <vt:lpstr>Presentazione standard di PowerPoint</vt:lpstr>
      <vt:lpstr>Presentazione standard di PowerPoint</vt:lpstr>
      <vt:lpstr>Post-Scriptum    Data, learning and cross-cultural interaction: the PIXI project</vt:lpstr>
      <vt:lpstr>Presentazione standard di PowerPoint</vt:lpstr>
      <vt:lpstr>Presentazione standard di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Laurie Anderson</dc:creator>
  <cp:lastModifiedBy>Laurie Anderson</cp:lastModifiedBy>
  <cp:revision>176</cp:revision>
  <cp:lastPrinted>2019-04-11T17:34:35Z</cp:lastPrinted>
  <dcterms:created xsi:type="dcterms:W3CDTF">2019-04-04T09:40:34Z</dcterms:created>
  <dcterms:modified xsi:type="dcterms:W3CDTF">2019-04-11T21:25:19Z</dcterms:modified>
</cp:coreProperties>
</file>